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1568938404" r:id="rId3"/>
    <p:sldId id="1568938395" r:id="rId4"/>
    <p:sldId id="1568938410" r:id="rId5"/>
    <p:sldId id="1568938411" r:id="rId6"/>
    <p:sldId id="1568938400" r:id="rId7"/>
    <p:sldId id="1568938405" r:id="rId8"/>
    <p:sldId id="1568938402" r:id="rId9"/>
    <p:sldId id="838840931" r:id="rId10"/>
    <p:sldId id="1568938393" r:id="rId11"/>
    <p:sldId id="1568938401" r:id="rId12"/>
    <p:sldId id="1568938407" r:id="rId13"/>
    <p:sldId id="1568938394" r:id="rId14"/>
    <p:sldId id="1568938396" r:id="rId15"/>
    <p:sldId id="1568938397" r:id="rId16"/>
    <p:sldId id="1568938398" r:id="rId17"/>
    <p:sldId id="1568938399" r:id="rId18"/>
    <p:sldId id="1568938412" r:id="rId19"/>
    <p:sldId id="1568938415" r:id="rId20"/>
    <p:sldId id="1568938413" r:id="rId21"/>
    <p:sldId id="1568938409" r:id="rId22"/>
    <p:sldId id="1568938414" r:id="rId23"/>
    <p:sldId id="1568938416" r:id="rId24"/>
    <p:sldId id="1568938392" r:id="rId25"/>
    <p:sldId id="1568938417" r:id="rId26"/>
    <p:sldId id="1568938418" r:id="rId27"/>
    <p:sldId id="1568938419" r:id="rId28"/>
    <p:sldId id="1568938420" r:id="rId29"/>
    <p:sldId id="1568938421" r:id="rId30"/>
    <p:sldId id="1568938422" r:id="rId31"/>
    <p:sldId id="1568938423" r:id="rId32"/>
    <p:sldId id="1568938424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22"/>
    <p:restoredTop sz="95419"/>
  </p:normalViewPr>
  <p:slideViewPr>
    <p:cSldViewPr snapToGrid="0" snapToObjects="1">
      <p:cViewPr varScale="1">
        <p:scale>
          <a:sx n="218" d="100"/>
          <a:sy n="218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7B458-35FF-2649-A1BC-4D6AA5677A88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26D89-15E2-914F-82DF-0E3B71FADEF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81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26D89-15E2-914F-82DF-0E3B71FADEF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53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5279" y="8637682"/>
            <a:ext cx="2971093" cy="45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rgbClr val="002C6C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rgbClr val="002C6C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rgbClr val="002C6C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rgbClr val="002C6C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rgbClr val="002C6C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2C6C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2C6C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2C6C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2C6C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r" defTabSz="9143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47E6BE-2D3A-4D50-9465-20D3BB14820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C6C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3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C6C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</a:rPr>
              <a:t>How Dimension </a:t>
            </a:r>
            <a:r>
              <a:rPr lang="fr-FR" dirty="0" err="1">
                <a:latin typeface="Arial" pitchFamily="34" charset="0"/>
              </a:rPr>
              <a:t>is</a:t>
            </a:r>
            <a:r>
              <a:rPr lang="fr-FR" dirty="0">
                <a:latin typeface="Arial" pitchFamily="34" charset="0"/>
              </a:rPr>
              <a:t> new in EPCIS 2.0</a:t>
            </a:r>
          </a:p>
        </p:txBody>
      </p:sp>
    </p:spTree>
    <p:extLst>
      <p:ext uri="{BB962C8B-B14F-4D97-AF65-F5344CB8AC3E}">
        <p14:creationId xmlns:p14="http://schemas.microsoft.com/office/powerpoint/2010/main" val="176505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Ralph Tröger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26D89-15E2-914F-82DF-0E3B71FADEF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26D89-15E2-914F-82DF-0E3B71FADEF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4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Ontologies</a:t>
            </a:r>
            <a:endParaRPr lang="de-DE" dirty="0"/>
          </a:p>
          <a:p>
            <a:r>
              <a:rPr lang="de-DE" dirty="0"/>
              <a:t>Dublin </a:t>
            </a:r>
            <a:r>
              <a:rPr lang="de-DE" dirty="0" err="1"/>
              <a:t>core</a:t>
            </a:r>
            <a:r>
              <a:rPr lang="de-DE" dirty="0"/>
              <a:t> (</a:t>
            </a:r>
            <a:r>
              <a:rPr lang="de-DE" dirty="0" err="1"/>
              <a:t>dcterm</a:t>
            </a:r>
            <a:r>
              <a:rPr lang="de-DE" dirty="0"/>
              <a:t>), </a:t>
            </a:r>
            <a:r>
              <a:rPr lang="de-DE" dirty="0" err="1"/>
              <a:t>purl</a:t>
            </a:r>
            <a:r>
              <a:rPr lang="de-DE" dirty="0"/>
              <a:t>,,,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26D89-15E2-914F-82DF-0E3B71FADEF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18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05B67D-D115-944A-8DE1-27F4E2BF8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3D27F-4DFA-0340-8152-6849E6701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37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E286F-EFA6-3945-B694-E55E1AC1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2C5490-52CD-E340-9E93-A13B67533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4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4C14BC6-CDA7-2D40-9633-AD9F17014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1B1AAF3-7279-BB42-A697-70E734076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91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 bwMode="auto">
          <a:xfrm>
            <a:off x="596961" y="1455212"/>
            <a:ext cx="10988943" cy="441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noProof="0"/>
              <a:t>Add text here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646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B6646B-84F5-4D4C-AED3-A5E6DA31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00EED-BC1A-E84D-8027-F5A8D5E0D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69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66EEF-B7D6-FC4E-8C60-42207E80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90F5C-0F82-6A49-8E75-ED81A412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6620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B83F6-8736-6343-BBCE-E3D6E519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6A0BC1-F0D9-B745-BF6C-3EC430709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F919E5-D30E-344E-B4F7-B9786D3C4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17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CF902-5399-0E40-9419-39341E3D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E4A642-17FE-8441-81EE-C538EB6A7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81C421-4C68-584F-BF41-F94446AFE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A6940F-8115-0246-8B47-F4F2A1F6A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B5FDA8-054C-9C47-AB89-4280906ADC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99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09D7-DDF6-8D43-A90A-837902A6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12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76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55E60-E09A-2D45-BB94-583BF0EF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9D187D-DE70-3546-89F9-C52D1827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1C56B2-798F-434E-AF43-79A74658A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2582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33F6D-3260-7944-8B0E-6E3C9590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7A2B62-6765-AB4F-80CA-E5514C8B2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ACBA16-97DD-BD47-8E0E-E36769D0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688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A2EE65-ADC1-C740-A94C-07EE9831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00" y="530737"/>
            <a:ext cx="11455200" cy="5580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6CC54F-00F4-AB47-AE66-03DB698B6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0B76754-70B1-2049-A5EC-46D8C0F286CF}"/>
              </a:ext>
            </a:extLst>
          </p:cNvPr>
          <p:cNvSpPr txBox="1"/>
          <p:nvPr userDrawn="1"/>
        </p:nvSpPr>
        <p:spPr>
          <a:xfrm>
            <a:off x="356134" y="6394463"/>
            <a:ext cx="4016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0" dirty="0">
                <a:solidFill>
                  <a:schemeClr val="accent4"/>
                </a:solidFill>
                <a:latin typeface="+mn-lt"/>
              </a:rPr>
              <a:t>© </a:t>
            </a:r>
            <a:r>
              <a:rPr lang="en-GB" sz="1200" baseline="0" dirty="0" err="1">
                <a:solidFill>
                  <a:schemeClr val="accent4"/>
                </a:solidFill>
                <a:latin typeface="+mn-lt"/>
              </a:rPr>
              <a:t>benelog</a:t>
            </a:r>
            <a:r>
              <a:rPr lang="en-GB" sz="1200" baseline="0" dirty="0">
                <a:solidFill>
                  <a:schemeClr val="accent4"/>
                </a:solidFill>
                <a:latin typeface="+mn-lt"/>
              </a:rPr>
              <a:t> GmbH &amp; Co. KG 2023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09F940-7B9A-C5DF-B077-63551088826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2045" y="84049"/>
            <a:ext cx="1562705" cy="3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d.gs1.de/01/04012345999969?linkType=a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d.gs1.org/00/04012345111111111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39.sv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svg"/><Relationship Id="rId27" Type="http://schemas.openxmlformats.org/officeDocument/2006/relationships/image" Target="../media/image40.png"/><Relationship Id="rId30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activemanifesto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test-data-generator.openepcis.i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openepcis.io/docs/test-data-generato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DIFIT-PRIMA/inat-epcis-worksho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s1/EPCIS/tree/master/REST%20Bindings" TargetMode="External"/><Relationship Id="rId2" Type="http://schemas.openxmlformats.org/officeDocument/2006/relationships/hyperlink" Target="https://github.com/GS1/EPC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pcis.openepcis.cloud/q/swagger-ui/index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ld.org/playground/" TargetMode="External"/><Relationship Id="rId2" Type="http://schemas.openxmlformats.org/officeDocument/2006/relationships/hyperlink" Target="https://ref.gs1.org/standards/epcis/artefact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schemavalidator.net/" TargetMode="External"/><Relationship Id="rId2" Type="http://schemas.openxmlformats.org/officeDocument/2006/relationships/hyperlink" Target="https://www.gs1.org/voc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sven.boeckelmann@benelog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ef.gs1.org/standards/genspecs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D2A71A6-03D0-3DE5-7D82-D39C5F5154B2}"/>
              </a:ext>
            </a:extLst>
          </p:cNvPr>
          <p:cNvSpPr/>
          <p:nvPr/>
        </p:nvSpPr>
        <p:spPr>
          <a:xfrm>
            <a:off x="0" y="1239140"/>
            <a:ext cx="12192000" cy="3931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BDFB8B-9951-BC45-82BA-3A3606611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508" y="1239140"/>
            <a:ext cx="966467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>
                <a:solidFill>
                  <a:schemeClr val="accent3"/>
                </a:solidFill>
              </a:rPr>
              <a:t>OpenEPCIS</a:t>
            </a:r>
            <a:br>
              <a:rPr lang="en-GB" dirty="0">
                <a:solidFill>
                  <a:schemeClr val="accent3"/>
                </a:solidFill>
              </a:rPr>
            </a:br>
            <a:br>
              <a:rPr lang="en-GB" dirty="0">
                <a:solidFill>
                  <a:schemeClr val="accent3"/>
                </a:solidFill>
              </a:rPr>
            </a:br>
            <a:r>
              <a:rPr lang="en-GB" dirty="0">
                <a:solidFill>
                  <a:schemeClr val="accent3"/>
                </a:solidFill>
              </a:rPr>
              <a:t>Cloud-Native EPCIS / CBV 2.0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CEB4AE-8D07-384E-AC31-9C53EC0D9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508" y="3361702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 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0442E20F-7E62-B44B-961C-FCBD87E1C608}"/>
              </a:ext>
            </a:extLst>
          </p:cNvPr>
          <p:cNvSpPr txBox="1">
            <a:spLocks/>
          </p:cNvSpPr>
          <p:nvPr/>
        </p:nvSpPr>
        <p:spPr>
          <a:xfrm>
            <a:off x="592508" y="4547708"/>
            <a:ext cx="7145819" cy="557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500" dirty="0">
                <a:solidFill>
                  <a:schemeClr val="accent3"/>
                </a:solidFill>
              </a:rPr>
              <a:t>Sven </a:t>
            </a:r>
            <a:r>
              <a:rPr lang="en-GB" sz="1500" dirty="0" err="1">
                <a:solidFill>
                  <a:schemeClr val="accent3"/>
                </a:solidFill>
              </a:rPr>
              <a:t>Böckelmann</a:t>
            </a:r>
            <a:r>
              <a:rPr lang="en-GB" sz="1500" dirty="0">
                <a:solidFill>
                  <a:schemeClr val="accent3"/>
                </a:solidFill>
              </a:rPr>
              <a:t> | </a:t>
            </a:r>
            <a:r>
              <a:rPr lang="en-GB" sz="1600" dirty="0" err="1">
                <a:solidFill>
                  <a:schemeClr val="accent3"/>
                </a:solidFill>
              </a:rPr>
              <a:t>benelog</a:t>
            </a:r>
            <a:r>
              <a:rPr lang="en-GB" sz="1600" dirty="0">
                <a:solidFill>
                  <a:schemeClr val="accent3"/>
                </a:solidFill>
              </a:rPr>
              <a:t> GmbH &amp; Co. KG</a:t>
            </a:r>
          </a:p>
        </p:txBody>
      </p:sp>
    </p:spTree>
    <p:extLst>
      <p:ext uri="{BB962C8B-B14F-4D97-AF65-F5344CB8AC3E}">
        <p14:creationId xmlns:p14="http://schemas.microsoft.com/office/powerpoint/2010/main" val="579833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213BD96F-B08A-2B7C-FDEE-7A163485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6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A7348-353A-DFB0-82AC-4E83A3CE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</a:rPr>
              <a:t>GS1 Digital Link URIs in EPCIS 2.0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C6C7A-EAB2-218E-6B9B-AFE91943305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de-DE" dirty="0"/>
              <a:t>GS1 Digital Link URIs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encoded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barcoded</a:t>
            </a:r>
            <a:r>
              <a:rPr lang="de-DE" dirty="0"/>
              <a:t> GS1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,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encode</a:t>
            </a:r>
            <a:r>
              <a:rPr lang="de-DE" dirty="0"/>
              <a:t> EPCs: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digit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check </a:t>
            </a:r>
            <a:r>
              <a:rPr lang="de-DE" dirty="0" err="1"/>
              <a:t>digit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GCP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(!)</a:t>
            </a:r>
          </a:p>
        </p:txBody>
      </p:sp>
      <p:pic>
        <p:nvPicPr>
          <p:cNvPr id="1025" name="Picture 1" descr="page6image19747920">
            <a:extLst>
              <a:ext uri="{FF2B5EF4-FFF2-40B4-BE49-F238E27FC236}">
                <a16:creationId xmlns:a16="http://schemas.microsoft.com/office/drawing/2014/main" id="{EC4CCF8E-3955-3536-6BF9-BEC94D8C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30" y="3429000"/>
            <a:ext cx="8979070" cy="26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8FE63E-764D-E6D1-EB05-035E33BD2913}"/>
              </a:ext>
            </a:extLst>
          </p:cNvPr>
          <p:cNvSpPr txBox="1"/>
          <p:nvPr/>
        </p:nvSpPr>
        <p:spPr>
          <a:xfrm>
            <a:off x="847492" y="3754244"/>
            <a:ext cx="127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EPCIS 2.0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06A8C9-EF63-A1D6-8D9B-678407A1AC8D}"/>
              </a:ext>
            </a:extLst>
          </p:cNvPr>
          <p:cNvSpPr txBox="1"/>
          <p:nvPr/>
        </p:nvSpPr>
        <p:spPr>
          <a:xfrm>
            <a:off x="847492" y="5501995"/>
            <a:ext cx="127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EPCIS 1.2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1CE89AD-94EB-4212-BE46-FEBF5B8ECFB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18732" y="3938910"/>
            <a:ext cx="1094198" cy="0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45C9CAD-23C0-67C1-BE54-7763BC04DE89}"/>
              </a:ext>
            </a:extLst>
          </p:cNvPr>
          <p:cNvCxnSpPr>
            <a:stCxn id="7" idx="3"/>
          </p:cNvCxnSpPr>
          <p:nvPr/>
        </p:nvCxnSpPr>
        <p:spPr>
          <a:xfrm>
            <a:off x="2118732" y="5686661"/>
            <a:ext cx="1094198" cy="7895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54BBFE7-943F-FE13-A084-BCAD364C6BC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18732" y="3938910"/>
            <a:ext cx="1094198" cy="1621831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6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393D3E-9CB1-6FFF-E285-B019E4A4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</a:rPr>
              <a:t>GS1 </a:t>
            </a:r>
            <a:r>
              <a:rPr lang="de-DE" dirty="0" err="1">
                <a:solidFill>
                  <a:schemeClr val="accent3"/>
                </a:solidFill>
              </a:rPr>
              <a:t>Linked</a:t>
            </a:r>
            <a:r>
              <a:rPr lang="de-DE" dirty="0">
                <a:solidFill>
                  <a:schemeClr val="accent3"/>
                </a:solidFill>
              </a:rPr>
              <a:t> Data </a:t>
            </a:r>
            <a:r>
              <a:rPr lang="de-DE" dirty="0" err="1">
                <a:solidFill>
                  <a:schemeClr val="accent3"/>
                </a:solidFill>
              </a:rPr>
              <a:t>Example</a:t>
            </a:r>
            <a:r>
              <a:rPr lang="de-DE" dirty="0">
                <a:solidFill>
                  <a:schemeClr val="accent3"/>
                </a:solidFill>
              </a:rPr>
              <a:t> URLs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602FC7-0C86-DBB9-4DDA-92B88DCE0CC2}"/>
              </a:ext>
            </a:extLst>
          </p:cNvPr>
          <p:cNvSpPr txBox="1"/>
          <p:nvPr/>
        </p:nvSpPr>
        <p:spPr>
          <a:xfrm>
            <a:off x="736800" y="2472523"/>
            <a:ext cx="11275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https://id.gs1.de</a:t>
            </a:r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/01/</a:t>
            </a:r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04012345999969</a:t>
            </a:r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FFCC00"/>
                </a:highlight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?linkType=all</a:t>
            </a:r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FFCC00"/>
                </a:highlight>
                <a:latin typeface="Consolas" panose="020B0609020204030204" pitchFamily="49" charset="0"/>
              </a:rPr>
              <a:t> </a:t>
            </a:r>
            <a:r>
              <a:rPr lang="de-DE" sz="28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FD3547-5D72-AA23-6A80-3C45134D5115}"/>
              </a:ext>
            </a:extLst>
          </p:cNvPr>
          <p:cNvSpPr txBox="1"/>
          <p:nvPr/>
        </p:nvSpPr>
        <p:spPr>
          <a:xfrm>
            <a:off x="799452" y="4379529"/>
            <a:ext cx="10593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https://id.gs1.org</a:t>
            </a:r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/00/</a:t>
            </a:r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040123451111111110</a:t>
            </a:r>
            <a:endParaRPr lang="de-DE" sz="2800" b="0" dirty="0">
              <a:solidFill>
                <a:schemeClr val="tx2"/>
              </a:solidFill>
              <a:effectLst/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FFCC00"/>
                </a:highlight>
                <a:latin typeface="Consolas" panose="020B0609020204030204" pitchFamily="49" charset="0"/>
              </a:rPr>
              <a:t>?</a:t>
            </a:r>
            <a:r>
              <a:rPr lang="de-DE" sz="2800" b="0" dirty="0" err="1">
                <a:solidFill>
                  <a:schemeClr val="tx2"/>
                </a:solidFill>
                <a:effectLst/>
                <a:highlight>
                  <a:srgbClr val="FFCC00"/>
                </a:highlight>
                <a:latin typeface="Consolas" panose="020B0609020204030204" pitchFamily="49" charset="0"/>
              </a:rPr>
              <a:t>linkType</a:t>
            </a:r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FFCC00"/>
                </a:highlight>
                <a:latin typeface="Consolas" panose="020B0609020204030204" pitchFamily="49" charset="0"/>
              </a:rPr>
              <a:t>=gs1:traceability</a:t>
            </a:r>
            <a:r>
              <a:rPr lang="de-DE" sz="2800" b="0" dirty="0">
                <a:solidFill>
                  <a:schemeClr val="tx2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  </a:t>
            </a:r>
            <a:r>
              <a:rPr lang="de-DE" sz="2800" b="0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  <a:t> 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5E60B5-151A-F560-D1E7-1F65F2A61EFB}"/>
              </a:ext>
            </a:extLst>
          </p:cNvPr>
          <p:cNvSpPr txBox="1"/>
          <p:nvPr/>
        </p:nvSpPr>
        <p:spPr>
          <a:xfrm>
            <a:off x="799452" y="2010858"/>
            <a:ext cx="4729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Links </a:t>
            </a:r>
            <a:r>
              <a:rPr lang="de-DE" sz="2400" b="1" dirty="0" err="1"/>
              <a:t>available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this</a:t>
            </a:r>
            <a:r>
              <a:rPr lang="de-DE" sz="2400" b="1" dirty="0"/>
              <a:t> </a:t>
            </a:r>
            <a:r>
              <a:rPr lang="de-DE" sz="2400" b="1" dirty="0" err="1"/>
              <a:t>product</a:t>
            </a:r>
            <a:endParaRPr lang="de-DE" sz="24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316E30-8340-DA54-9F21-BBE42410D5B0}"/>
              </a:ext>
            </a:extLst>
          </p:cNvPr>
          <p:cNvSpPr txBox="1"/>
          <p:nvPr/>
        </p:nvSpPr>
        <p:spPr>
          <a:xfrm>
            <a:off x="800053" y="3917864"/>
            <a:ext cx="3873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The </a:t>
            </a:r>
            <a:r>
              <a:rPr lang="de-DE" sz="2400" b="1" dirty="0" err="1"/>
              <a:t>logistic</a:t>
            </a:r>
            <a:r>
              <a:rPr lang="de-DE" sz="2400" b="1" dirty="0"/>
              <a:t> </a:t>
            </a:r>
            <a:r>
              <a:rPr lang="de-DE" sz="2400" b="1" dirty="0" err="1"/>
              <a:t>unit‘s</a:t>
            </a:r>
            <a:r>
              <a:rPr lang="de-DE" sz="2400" b="1" dirty="0"/>
              <a:t> </a:t>
            </a:r>
            <a:r>
              <a:rPr lang="de-DE" sz="2400" b="1" dirty="0" err="1"/>
              <a:t>status</a:t>
            </a:r>
            <a:r>
              <a:rPr lang="de-DE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509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11496-B40F-7724-44FE-51EB0DF8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OpenEPCIS</a:t>
            </a:r>
            <a:r>
              <a:rPr lang="en-US" dirty="0"/>
              <a:t> – GS1 EPCIS Standard in Perfection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19FE52-5DDE-7C27-07A8-1045BDDA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98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All required backend dependencies are 100% open source.</a:t>
            </a:r>
          </a:p>
          <a:p>
            <a:r>
              <a:rPr lang="en-US" sz="2400" dirty="0"/>
              <a:t>Designed for resilience and scalability by using latest cloud-native technologies.</a:t>
            </a:r>
          </a:p>
          <a:p>
            <a:r>
              <a:rPr lang="en-US" sz="2400" dirty="0"/>
              <a:t>Full implementation of the EPCIS / CBV 2.0 Standard.</a:t>
            </a:r>
          </a:p>
          <a:p>
            <a:r>
              <a:rPr lang="en-US" sz="2400" dirty="0"/>
              <a:t>Validation and active bi-directional conversion between EPCIS 1.2 and 2.0 messages.</a:t>
            </a:r>
          </a:p>
          <a:p>
            <a:r>
              <a:rPr lang="en-US" sz="2400" dirty="0"/>
              <a:t>Complete, transparent support of </a:t>
            </a:r>
            <a:r>
              <a:rPr lang="en-US" sz="2400" b="1" dirty="0"/>
              <a:t>EPCIS</a:t>
            </a:r>
            <a:r>
              <a:rPr lang="en-US" sz="2400" dirty="0"/>
              <a:t> </a:t>
            </a:r>
            <a:r>
              <a:rPr lang="en-US" sz="2400" b="1" dirty="0"/>
              <a:t>2.0 and 1.2</a:t>
            </a:r>
            <a:r>
              <a:rPr lang="en-US" sz="2400" dirty="0"/>
              <a:t> allows seamless integration of existing implementations.</a:t>
            </a:r>
          </a:p>
          <a:p>
            <a:r>
              <a:rPr lang="en-US" sz="2400" dirty="0"/>
              <a:t>Based on more than 10 years of experience in operating large scale EPCIS solutions.</a:t>
            </a:r>
          </a:p>
        </p:txBody>
      </p:sp>
    </p:spTree>
    <p:extLst>
      <p:ext uri="{BB962C8B-B14F-4D97-AF65-F5344CB8AC3E}">
        <p14:creationId xmlns:p14="http://schemas.microsoft.com/office/powerpoint/2010/main" val="35530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01A93-138E-FAC9-8A25-CCE072E4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 - EPCIS 2.0 Repository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6358AC-6B87-C6E8-F5CC-6E817E64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82" y="3914429"/>
            <a:ext cx="1413113" cy="14131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CF1599F-97B9-EB74-B3C6-3E14A9680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846" y="1667427"/>
            <a:ext cx="2052857" cy="63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3197D9D-571C-FB20-51A9-7ECB32A2A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7133" y="1530458"/>
            <a:ext cx="1769210" cy="88460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A06E734-F611-DA96-123C-3762FCB9F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2952" y="5360394"/>
            <a:ext cx="1237574" cy="438926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7C182E7-66C0-A10C-1F3E-9B3A00CFBBDA}"/>
              </a:ext>
            </a:extLst>
          </p:cNvPr>
          <p:cNvGrpSpPr/>
          <p:nvPr/>
        </p:nvGrpSpPr>
        <p:grpSpPr>
          <a:xfrm>
            <a:off x="788846" y="4560573"/>
            <a:ext cx="2700000" cy="1234496"/>
            <a:chOff x="9084697" y="1628023"/>
            <a:chExt cx="2700000" cy="123449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FDB9D31-1FAA-57A2-7393-D7383ADA4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84697" y="2339938"/>
              <a:ext cx="2700000" cy="522581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EBBC206-77F6-C6E6-D7DF-996F9279C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84697" y="1628023"/>
              <a:ext cx="2700000" cy="534653"/>
            </a:xfrm>
            <a:prstGeom prst="rect">
              <a:avLst/>
            </a:prstGeom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4940407-2D49-DA54-7487-4BB30C697A2D}"/>
              </a:ext>
            </a:extLst>
          </p:cNvPr>
          <p:cNvGrpSpPr/>
          <p:nvPr/>
        </p:nvGrpSpPr>
        <p:grpSpPr>
          <a:xfrm>
            <a:off x="4424155" y="2467712"/>
            <a:ext cx="3343690" cy="1142224"/>
            <a:chOff x="4318505" y="2879192"/>
            <a:chExt cx="3343690" cy="1142224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7F17809-9AA9-A647-3A7D-7343B8B0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22195" y="2879192"/>
              <a:ext cx="3240000" cy="49275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88EB21B-6FD6-A86A-6669-888789E8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18505" y="3560263"/>
              <a:ext cx="1438465" cy="280676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107434DF-C1BD-C970-E2C0-A858E991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949197" y="3429000"/>
              <a:ext cx="779495" cy="592416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5912A2-9507-82B8-5C37-F0C80EF8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920919" y="3536305"/>
              <a:ext cx="741276" cy="304634"/>
            </a:xfrm>
            <a:prstGeom prst="rect">
              <a:avLst/>
            </a:prstGeom>
          </p:spPr>
        </p:pic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0456D36-4CED-9807-AD29-6E8476F9489B}"/>
              </a:ext>
            </a:extLst>
          </p:cNvPr>
          <p:cNvGrpSpPr/>
          <p:nvPr/>
        </p:nvGrpSpPr>
        <p:grpSpPr>
          <a:xfrm>
            <a:off x="3922884" y="3914429"/>
            <a:ext cx="5128260" cy="2221512"/>
            <a:chOff x="3922884" y="3914429"/>
            <a:chExt cx="5128260" cy="2221512"/>
          </a:xfrm>
        </p:grpSpPr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1ACE4AF6-6633-6574-82F8-BBFBCE34418F}"/>
                </a:ext>
              </a:extLst>
            </p:cNvPr>
            <p:cNvSpPr/>
            <p:nvPr/>
          </p:nvSpPr>
          <p:spPr>
            <a:xfrm>
              <a:off x="3922884" y="3914429"/>
              <a:ext cx="5128260" cy="2184935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DE" dirty="0" err="1"/>
                <a:t>available</a:t>
              </a:r>
              <a:r>
                <a:rPr lang="de-DE" dirty="0"/>
                <a:t> </a:t>
              </a:r>
              <a:r>
                <a:rPr lang="de-DE" dirty="0" err="1"/>
                <a:t>for</a:t>
              </a:r>
              <a:endParaRPr lang="de-DE" dirty="0"/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8DDB849D-95CD-8712-ED2F-23A76F06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077845" y="4558384"/>
              <a:ext cx="900000" cy="53684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7FED1C28-3284-96C1-E376-216184835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424155" y="5409065"/>
              <a:ext cx="1516736" cy="434798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DC054290-680F-87D5-1362-57DD04F1C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212707" y="4552159"/>
              <a:ext cx="2586949" cy="454737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1C9EB564-B13C-7E86-F029-3A1D2FE4D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067172" y="4321212"/>
              <a:ext cx="900000" cy="900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C20CCEB9-C059-4C86-A120-16A101C54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487014" y="5409065"/>
              <a:ext cx="2058276" cy="434798"/>
            </a:xfrm>
            <a:prstGeom prst="rect">
              <a:avLst/>
            </a:prstGeom>
          </p:spPr>
        </p:pic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EA04CC56-C7A4-635D-E765-710025CC702C}"/>
                </a:ext>
              </a:extLst>
            </p:cNvPr>
            <p:cNvSpPr txBox="1"/>
            <p:nvPr/>
          </p:nvSpPr>
          <p:spPr>
            <a:xfrm>
              <a:off x="7667369" y="5858942"/>
              <a:ext cx="1383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  <a:latin typeface="+mj-lt"/>
                </a:rPr>
                <a:t>and </a:t>
              </a:r>
              <a:r>
                <a:rPr lang="de-DE" sz="1200" dirty="0" err="1">
                  <a:solidFill>
                    <a:schemeClr val="bg1"/>
                  </a:solidFill>
                  <a:latin typeface="+mj-lt"/>
                </a:rPr>
                <a:t>many</a:t>
              </a:r>
              <a:r>
                <a:rPr lang="de-DE" sz="12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  <a:latin typeface="+mj-lt"/>
                </a:rPr>
                <a:t>more</a:t>
              </a:r>
              <a:endParaRPr lang="de-DE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97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4434A-5D0F-B3EA-E862-D3F94756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Native - </a:t>
            </a:r>
            <a:r>
              <a:rPr lang="de-DE" dirty="0" err="1"/>
              <a:t>Quarkus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A53F6C-B793-D4D1-230C-260D8DFA3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194" y="1483568"/>
            <a:ext cx="5915609" cy="394374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E147E19-FD43-91C8-7435-AD5C7ED5B9BD}"/>
              </a:ext>
            </a:extLst>
          </p:cNvPr>
          <p:cNvSpPr/>
          <p:nvPr/>
        </p:nvSpPr>
        <p:spPr>
          <a:xfrm>
            <a:off x="1295397" y="3999289"/>
            <a:ext cx="1763485" cy="1375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HTTP Microservices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1405A027-CED7-A614-7A84-D4C4E5F196A6}"/>
              </a:ext>
            </a:extLst>
          </p:cNvPr>
          <p:cNvSpPr/>
          <p:nvPr/>
        </p:nvSpPr>
        <p:spPr>
          <a:xfrm>
            <a:off x="1295397" y="1483567"/>
            <a:ext cx="1763485" cy="1375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reactive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FC2A132-1E52-C02F-F49D-7EFA1430D5D9}"/>
              </a:ext>
            </a:extLst>
          </p:cNvPr>
          <p:cNvSpPr/>
          <p:nvPr/>
        </p:nvSpPr>
        <p:spPr>
          <a:xfrm>
            <a:off x="9212425" y="1483568"/>
            <a:ext cx="1763485" cy="1375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event-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53F4FA1D-48A9-A2B4-8D4C-F65B336E9504}"/>
              </a:ext>
            </a:extLst>
          </p:cNvPr>
          <p:cNvSpPr/>
          <p:nvPr/>
        </p:nvSpPr>
        <p:spPr>
          <a:xfrm>
            <a:off x="9212424" y="3999289"/>
            <a:ext cx="1763485" cy="1375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deployments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006D81D-A671-E3E9-B3B6-4D1B04619C37}"/>
              </a:ext>
            </a:extLst>
          </p:cNvPr>
          <p:cNvSpPr/>
          <p:nvPr/>
        </p:nvSpPr>
        <p:spPr>
          <a:xfrm>
            <a:off x="4528455" y="1483568"/>
            <a:ext cx="3135086" cy="1272509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Reactive</a:t>
            </a:r>
            <a:r>
              <a:rPr lang="de-DE" dirty="0"/>
              <a:t> System Design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7F4B8D7-418B-0D62-32F9-B022DCFA3A25}"/>
              </a:ext>
            </a:extLst>
          </p:cNvPr>
          <p:cNvGrpSpPr/>
          <p:nvPr/>
        </p:nvGrpSpPr>
        <p:grpSpPr>
          <a:xfrm>
            <a:off x="4528455" y="3455438"/>
            <a:ext cx="3135086" cy="2056157"/>
            <a:chOff x="4528455" y="3455438"/>
            <a:chExt cx="3135086" cy="2056157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FDEA987-6680-0FD0-2830-139009C26201}"/>
                </a:ext>
              </a:extLst>
            </p:cNvPr>
            <p:cNvSpPr/>
            <p:nvPr/>
          </p:nvSpPr>
          <p:spPr>
            <a:xfrm>
              <a:off x="4528455" y="3455438"/>
              <a:ext cx="3135086" cy="1742991"/>
            </a:xfrm>
            <a:prstGeom prst="rect">
              <a:avLst/>
            </a:prstGeom>
            <a:solidFill>
              <a:schemeClr val="accent1">
                <a:alpha val="75049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responsive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resilient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elastic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message</a:t>
              </a:r>
              <a:r>
                <a:rPr lang="de-DE" dirty="0"/>
                <a:t> </a:t>
              </a:r>
              <a:r>
                <a:rPr lang="de-DE" dirty="0" err="1"/>
                <a:t>driven</a:t>
              </a:r>
              <a:endParaRPr lang="de-DE" dirty="0"/>
            </a:p>
          </p:txBody>
        </p:sp>
        <p:sp>
          <p:nvSpPr>
            <p:cNvPr id="12" name="Textfeld 11">
              <a:hlinkClick r:id="rId4"/>
              <a:extLst>
                <a:ext uri="{FF2B5EF4-FFF2-40B4-BE49-F238E27FC236}">
                  <a16:creationId xmlns:a16="http://schemas.microsoft.com/office/drawing/2014/main" id="{C14B1E83-D29A-2CB5-233A-91DF85627F6B}"/>
                </a:ext>
              </a:extLst>
            </p:cNvPr>
            <p:cNvSpPr txBox="1"/>
            <p:nvPr/>
          </p:nvSpPr>
          <p:spPr>
            <a:xfrm>
              <a:off x="4876361" y="5142263"/>
              <a:ext cx="2439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reactivemanifesto.org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001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9FF10D6-C139-A690-86B8-F7CE5CEAA03A}"/>
              </a:ext>
            </a:extLst>
          </p:cNvPr>
          <p:cNvSpPr/>
          <p:nvPr/>
        </p:nvSpPr>
        <p:spPr>
          <a:xfrm>
            <a:off x="-7011" y="0"/>
            <a:ext cx="1219901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EA842A-C36D-A722-D989-F1B6B788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1605" y="214206"/>
            <a:ext cx="9199781" cy="642958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5F43A76D-79CC-58AA-5E13-5A322136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157010" y="3150000"/>
            <a:ext cx="6858000" cy="558000"/>
          </a:xfrm>
        </p:spPr>
        <p:txBody>
          <a:bodyPr/>
          <a:lstStyle/>
          <a:p>
            <a:r>
              <a:rPr lang="de-DE" dirty="0"/>
              <a:t>Capture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74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CA4F47A-8653-8AAD-0C7C-42C3F2535137}"/>
              </a:ext>
            </a:extLst>
          </p:cNvPr>
          <p:cNvGrpSpPr>
            <a:grpSpLocks noChangeAspect="1"/>
          </p:cNvGrpSpPr>
          <p:nvPr/>
        </p:nvGrpSpPr>
        <p:grpSpPr>
          <a:xfrm>
            <a:off x="4480141" y="1965020"/>
            <a:ext cx="3968663" cy="2927959"/>
            <a:chOff x="4480141" y="1965020"/>
            <a:chExt cx="3968664" cy="2927959"/>
          </a:xfrm>
          <a:solidFill>
            <a:schemeClr val="accent2"/>
          </a:solidFill>
        </p:grpSpPr>
        <p:sp>
          <p:nvSpPr>
            <p:cNvPr id="11" name="Gefaltete Ecke 10">
              <a:extLst>
                <a:ext uri="{FF2B5EF4-FFF2-40B4-BE49-F238E27FC236}">
                  <a16:creationId xmlns:a16="http://schemas.microsoft.com/office/drawing/2014/main" id="{109F9809-7436-1789-2F14-284C607B46A2}"/>
                </a:ext>
              </a:extLst>
            </p:cNvPr>
            <p:cNvSpPr/>
            <p:nvPr/>
          </p:nvSpPr>
          <p:spPr>
            <a:xfrm>
              <a:off x="4480141" y="1965020"/>
              <a:ext cx="3968664" cy="2927959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de-DE" dirty="0"/>
                <a:t>GS1 Standards</a:t>
              </a:r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6763ACB-799C-8168-44A0-9EC8579BB34E}"/>
                </a:ext>
              </a:extLst>
            </p:cNvPr>
            <p:cNvSpPr/>
            <p:nvPr/>
          </p:nvSpPr>
          <p:spPr>
            <a:xfrm>
              <a:off x="4764065" y="2646124"/>
              <a:ext cx="1603332" cy="782876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GS1 </a:t>
              </a:r>
              <a:r>
                <a:rPr lang="de-DE" dirty="0" err="1"/>
                <a:t>DigitalLink</a:t>
              </a:r>
              <a:endParaRPr lang="de-DE" dirty="0"/>
            </a:p>
          </p:txBody>
        </p:sp>
        <p:sp>
          <p:nvSpPr>
            <p:cNvPr id="13" name="Würfel 12">
              <a:extLst>
                <a:ext uri="{FF2B5EF4-FFF2-40B4-BE49-F238E27FC236}">
                  <a16:creationId xmlns:a16="http://schemas.microsoft.com/office/drawing/2014/main" id="{FF114D43-A291-91E9-4E93-E1C31EE5891C}"/>
                </a:ext>
              </a:extLst>
            </p:cNvPr>
            <p:cNvSpPr/>
            <p:nvPr/>
          </p:nvSpPr>
          <p:spPr>
            <a:xfrm>
              <a:off x="4764065" y="3573833"/>
              <a:ext cx="1603332" cy="782876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Converter</a:t>
              </a:r>
            </a:p>
          </p:txBody>
        </p:sp>
        <p:sp>
          <p:nvSpPr>
            <p:cNvPr id="14" name="Würfel 13">
              <a:extLst>
                <a:ext uri="{FF2B5EF4-FFF2-40B4-BE49-F238E27FC236}">
                  <a16:creationId xmlns:a16="http://schemas.microsoft.com/office/drawing/2014/main" id="{335FA69C-C7B3-D384-7343-C79460434806}"/>
                </a:ext>
              </a:extLst>
            </p:cNvPr>
            <p:cNvSpPr/>
            <p:nvPr/>
          </p:nvSpPr>
          <p:spPr>
            <a:xfrm>
              <a:off x="6607479" y="2646124"/>
              <a:ext cx="1603332" cy="782876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EPCIS </a:t>
              </a:r>
              <a:r>
                <a:rPr lang="de-DE" dirty="0" err="1"/>
                <a:t>EventHash</a:t>
              </a:r>
              <a:endParaRPr lang="de-DE" dirty="0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1C76849-9B49-0168-2051-E31AD322D618}"/>
              </a:ext>
            </a:extLst>
          </p:cNvPr>
          <p:cNvGrpSpPr/>
          <p:nvPr/>
        </p:nvGrpSpPr>
        <p:grpSpPr>
          <a:xfrm>
            <a:off x="4480141" y="1965020"/>
            <a:ext cx="3968663" cy="2927959"/>
            <a:chOff x="4480141" y="1965020"/>
            <a:chExt cx="3968663" cy="2927959"/>
          </a:xfrm>
          <a:solidFill>
            <a:schemeClr val="accent6"/>
          </a:solidFill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4D121A7-1174-8555-35E2-868E3C4CF0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80141" y="1965020"/>
              <a:ext cx="3968663" cy="2927959"/>
              <a:chOff x="4480141" y="1965020"/>
              <a:chExt cx="3968664" cy="2927959"/>
            </a:xfrm>
            <a:grpFill/>
          </p:grpSpPr>
          <p:sp>
            <p:nvSpPr>
              <p:cNvPr id="16" name="Gefaltete Ecke 15">
                <a:extLst>
                  <a:ext uri="{FF2B5EF4-FFF2-40B4-BE49-F238E27FC236}">
                    <a16:creationId xmlns:a16="http://schemas.microsoft.com/office/drawing/2014/main" id="{C2E54CF4-082B-C00E-2ADB-5A3579A94D8C}"/>
                  </a:ext>
                </a:extLst>
              </p:cNvPr>
              <p:cNvSpPr/>
              <p:nvPr/>
            </p:nvSpPr>
            <p:spPr>
              <a:xfrm>
                <a:off x="4480141" y="1965020"/>
                <a:ext cx="3968664" cy="2927959"/>
              </a:xfrm>
              <a:prstGeom prst="foldedCorner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dirty="0"/>
                  <a:t>EPCIS Repository</a:t>
                </a:r>
              </a:p>
            </p:txBody>
          </p:sp>
          <p:sp>
            <p:nvSpPr>
              <p:cNvPr id="17" name="Würfel 16">
                <a:extLst>
                  <a:ext uri="{FF2B5EF4-FFF2-40B4-BE49-F238E27FC236}">
                    <a16:creationId xmlns:a16="http://schemas.microsoft.com/office/drawing/2014/main" id="{08FC09C7-7962-FB8B-3F74-DD47D49AB418}"/>
                  </a:ext>
                </a:extLst>
              </p:cNvPr>
              <p:cNvSpPr/>
              <p:nvPr/>
            </p:nvSpPr>
            <p:spPr>
              <a:xfrm>
                <a:off x="4764065" y="2646124"/>
                <a:ext cx="1603332" cy="782876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Web Services</a:t>
                </a:r>
              </a:p>
            </p:txBody>
          </p:sp>
          <p:sp>
            <p:nvSpPr>
              <p:cNvPr id="18" name="Würfel 17">
                <a:extLst>
                  <a:ext uri="{FF2B5EF4-FFF2-40B4-BE49-F238E27FC236}">
                    <a16:creationId xmlns:a16="http://schemas.microsoft.com/office/drawing/2014/main" id="{2EFDAD15-D200-16EE-15FF-C11634AA24D6}"/>
                  </a:ext>
                </a:extLst>
              </p:cNvPr>
              <p:cNvSpPr/>
              <p:nvPr/>
            </p:nvSpPr>
            <p:spPr>
              <a:xfrm>
                <a:off x="4764065" y="3573833"/>
                <a:ext cx="1603332" cy="782876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Query</a:t>
                </a:r>
              </a:p>
            </p:txBody>
          </p:sp>
          <p:sp>
            <p:nvSpPr>
              <p:cNvPr id="19" name="Würfel 18">
                <a:extLst>
                  <a:ext uri="{FF2B5EF4-FFF2-40B4-BE49-F238E27FC236}">
                    <a16:creationId xmlns:a16="http://schemas.microsoft.com/office/drawing/2014/main" id="{11E5A0A7-396E-FB3B-801F-CD5B2513A3DA}"/>
                  </a:ext>
                </a:extLst>
              </p:cNvPr>
              <p:cNvSpPr/>
              <p:nvPr/>
            </p:nvSpPr>
            <p:spPr>
              <a:xfrm>
                <a:off x="6607479" y="2646124"/>
                <a:ext cx="1603332" cy="782876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Capture</a:t>
                </a:r>
              </a:p>
            </p:txBody>
          </p:sp>
        </p:grpSp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61B9667-4C2E-7E5B-BDB1-0DA77CEEE116}"/>
                </a:ext>
              </a:extLst>
            </p:cNvPr>
            <p:cNvSpPr/>
            <p:nvPr/>
          </p:nvSpPr>
          <p:spPr>
            <a:xfrm>
              <a:off x="6557375" y="3573833"/>
              <a:ext cx="1603332" cy="782876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Messaging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1E2900F-D599-6CAE-2FDD-98DCE565BF04}"/>
              </a:ext>
            </a:extLst>
          </p:cNvPr>
          <p:cNvGrpSpPr/>
          <p:nvPr/>
        </p:nvGrpSpPr>
        <p:grpSpPr>
          <a:xfrm>
            <a:off x="4480141" y="1965019"/>
            <a:ext cx="3968663" cy="2927959"/>
            <a:chOff x="4480141" y="1965020"/>
            <a:chExt cx="3968663" cy="2927959"/>
          </a:xfrm>
          <a:solidFill>
            <a:schemeClr val="accent5"/>
          </a:solidFill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67F77DF7-B93C-5BBC-C514-1759CC5922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80141" y="1965020"/>
              <a:ext cx="3968663" cy="2927959"/>
              <a:chOff x="4480141" y="1965020"/>
              <a:chExt cx="3968664" cy="2927959"/>
            </a:xfrm>
            <a:grpFill/>
          </p:grpSpPr>
          <p:sp>
            <p:nvSpPr>
              <p:cNvPr id="25" name="Gefaltete Ecke 24">
                <a:extLst>
                  <a:ext uri="{FF2B5EF4-FFF2-40B4-BE49-F238E27FC236}">
                    <a16:creationId xmlns:a16="http://schemas.microsoft.com/office/drawing/2014/main" id="{7FEC516D-0C3B-06B1-8108-EE4BC7D9D02C}"/>
                  </a:ext>
                </a:extLst>
              </p:cNvPr>
              <p:cNvSpPr/>
              <p:nvPr/>
            </p:nvSpPr>
            <p:spPr>
              <a:xfrm>
                <a:off x="4480141" y="1965020"/>
                <a:ext cx="3968664" cy="2927959"/>
              </a:xfrm>
              <a:prstGeom prst="foldedCorner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dirty="0" err="1"/>
                  <a:t>Integrations</a:t>
                </a:r>
                <a:endParaRPr lang="de-DE" dirty="0"/>
              </a:p>
            </p:txBody>
          </p:sp>
          <p:sp>
            <p:nvSpPr>
              <p:cNvPr id="26" name="Würfel 25">
                <a:extLst>
                  <a:ext uri="{FF2B5EF4-FFF2-40B4-BE49-F238E27FC236}">
                    <a16:creationId xmlns:a16="http://schemas.microsoft.com/office/drawing/2014/main" id="{0251A927-A519-CB08-9A1C-F48896013FCC}"/>
                  </a:ext>
                </a:extLst>
              </p:cNvPr>
              <p:cNvSpPr/>
              <p:nvPr/>
            </p:nvSpPr>
            <p:spPr>
              <a:xfrm>
                <a:off x="4764065" y="2646124"/>
                <a:ext cx="1603332" cy="782876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Testdata</a:t>
                </a:r>
                <a:r>
                  <a:rPr lang="de-DE" dirty="0"/>
                  <a:t> Generator</a:t>
                </a:r>
              </a:p>
            </p:txBody>
          </p:sp>
          <p:sp>
            <p:nvSpPr>
              <p:cNvPr id="27" name="Würfel 26">
                <a:extLst>
                  <a:ext uri="{FF2B5EF4-FFF2-40B4-BE49-F238E27FC236}">
                    <a16:creationId xmlns:a16="http://schemas.microsoft.com/office/drawing/2014/main" id="{F1C2D11C-59D0-81B7-814F-E0AAAA025952}"/>
                  </a:ext>
                </a:extLst>
              </p:cNvPr>
              <p:cNvSpPr/>
              <p:nvPr/>
            </p:nvSpPr>
            <p:spPr>
              <a:xfrm>
                <a:off x="4764065" y="3573833"/>
                <a:ext cx="1603332" cy="782876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EPCIS 1.2 XML</a:t>
                </a:r>
              </a:p>
            </p:txBody>
          </p:sp>
          <p:sp>
            <p:nvSpPr>
              <p:cNvPr id="28" name="Würfel 27">
                <a:extLst>
                  <a:ext uri="{FF2B5EF4-FFF2-40B4-BE49-F238E27FC236}">
                    <a16:creationId xmlns:a16="http://schemas.microsoft.com/office/drawing/2014/main" id="{8DBF087A-BA48-E14E-92DB-CF4158E3C3CD}"/>
                  </a:ext>
                </a:extLst>
              </p:cNvPr>
              <p:cNvSpPr/>
              <p:nvPr/>
            </p:nvSpPr>
            <p:spPr>
              <a:xfrm>
                <a:off x="6607479" y="2646124"/>
                <a:ext cx="1603332" cy="782876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Micrometer </a:t>
                </a:r>
                <a:r>
                  <a:rPr lang="de-DE" dirty="0" err="1"/>
                  <a:t>Profiling</a:t>
                </a:r>
                <a:endParaRPr lang="de-DE" dirty="0"/>
              </a:p>
            </p:txBody>
          </p:sp>
        </p:grpSp>
        <p:sp>
          <p:nvSpPr>
            <p:cNvPr id="24" name="Würfel 23">
              <a:extLst>
                <a:ext uri="{FF2B5EF4-FFF2-40B4-BE49-F238E27FC236}">
                  <a16:creationId xmlns:a16="http://schemas.microsoft.com/office/drawing/2014/main" id="{8F60686D-30BF-658F-EAC4-FFE068BA1F51}"/>
                </a:ext>
              </a:extLst>
            </p:cNvPr>
            <p:cNvSpPr/>
            <p:nvPr/>
          </p:nvSpPr>
          <p:spPr>
            <a:xfrm>
              <a:off x="6557375" y="3573833"/>
              <a:ext cx="1603332" cy="782876"/>
            </a:xfrm>
            <a:prstGeom prst="cub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Subscribe</a:t>
              </a:r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1AD6BF7-DA23-8EDD-596E-BCDA3584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OpenEPCIS</a:t>
            </a:r>
            <a:r>
              <a:rPr lang="de-DE" dirty="0"/>
              <a:t> Toolbox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7CA199DE-C88F-33D4-2EB7-2E57DAFCDCB3}"/>
              </a:ext>
            </a:extLst>
          </p:cNvPr>
          <p:cNvGrpSpPr/>
          <p:nvPr/>
        </p:nvGrpSpPr>
        <p:grpSpPr>
          <a:xfrm>
            <a:off x="4480141" y="1965020"/>
            <a:ext cx="3968663" cy="2927959"/>
            <a:chOff x="4480141" y="1965020"/>
            <a:chExt cx="3968663" cy="2927959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B2DB36A1-146B-7FAB-C186-EFCF6F6727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80141" y="1965020"/>
              <a:ext cx="3968663" cy="2927959"/>
              <a:chOff x="4480141" y="1965020"/>
              <a:chExt cx="3968664" cy="2927959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3" name="Gefaltete Ecke 2">
                <a:extLst>
                  <a:ext uri="{FF2B5EF4-FFF2-40B4-BE49-F238E27FC236}">
                    <a16:creationId xmlns:a16="http://schemas.microsoft.com/office/drawing/2014/main" id="{2F4C87B5-37AC-DD11-BEC4-D03A5ADD6C4B}"/>
                  </a:ext>
                </a:extLst>
              </p:cNvPr>
              <p:cNvSpPr/>
              <p:nvPr/>
            </p:nvSpPr>
            <p:spPr>
              <a:xfrm>
                <a:off x="4480141" y="1965020"/>
                <a:ext cx="3968664" cy="2927959"/>
              </a:xfrm>
              <a:prstGeom prst="foldedCorner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de-DE" dirty="0"/>
                  <a:t>EPCIS Core Modules</a:t>
                </a:r>
              </a:p>
            </p:txBody>
          </p:sp>
          <p:sp>
            <p:nvSpPr>
              <p:cNvPr id="5" name="Würfel 4">
                <a:extLst>
                  <a:ext uri="{FF2B5EF4-FFF2-40B4-BE49-F238E27FC236}">
                    <a16:creationId xmlns:a16="http://schemas.microsoft.com/office/drawing/2014/main" id="{2FE56316-55EC-396A-A17D-1816E30C7566}"/>
                  </a:ext>
                </a:extLst>
              </p:cNvPr>
              <p:cNvSpPr/>
              <p:nvPr/>
            </p:nvSpPr>
            <p:spPr>
              <a:xfrm>
                <a:off x="4764065" y="2646124"/>
                <a:ext cx="1603332" cy="782876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Constants</a:t>
                </a:r>
              </a:p>
            </p:txBody>
          </p:sp>
          <p:sp>
            <p:nvSpPr>
              <p:cNvPr id="6" name="Würfel 5">
                <a:extLst>
                  <a:ext uri="{FF2B5EF4-FFF2-40B4-BE49-F238E27FC236}">
                    <a16:creationId xmlns:a16="http://schemas.microsoft.com/office/drawing/2014/main" id="{07B15B3C-AB90-7B33-CEF3-D962A36154D8}"/>
                  </a:ext>
                </a:extLst>
              </p:cNvPr>
              <p:cNvSpPr/>
              <p:nvPr/>
            </p:nvSpPr>
            <p:spPr>
              <a:xfrm>
                <a:off x="4764065" y="3573833"/>
                <a:ext cx="1603332" cy="782876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Model</a:t>
                </a:r>
              </a:p>
            </p:txBody>
          </p:sp>
          <p:sp>
            <p:nvSpPr>
              <p:cNvPr id="7" name="Würfel 6">
                <a:extLst>
                  <a:ext uri="{FF2B5EF4-FFF2-40B4-BE49-F238E27FC236}">
                    <a16:creationId xmlns:a16="http://schemas.microsoft.com/office/drawing/2014/main" id="{57EC60EA-E554-F874-ECEF-44F933D38D78}"/>
                  </a:ext>
                </a:extLst>
              </p:cNvPr>
              <p:cNvSpPr/>
              <p:nvPr/>
            </p:nvSpPr>
            <p:spPr>
              <a:xfrm>
                <a:off x="6607479" y="2646124"/>
                <a:ext cx="1603332" cy="782876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Bill </a:t>
                </a:r>
                <a:r>
                  <a:rPr lang="de-DE" dirty="0" err="1"/>
                  <a:t>of</a:t>
                </a:r>
                <a:r>
                  <a:rPr lang="de-DE" dirty="0"/>
                  <a:t> Materials</a:t>
                </a:r>
              </a:p>
            </p:txBody>
          </p:sp>
        </p:grpSp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8628E107-3B00-EC67-23AE-444DDDE14239}"/>
                </a:ext>
              </a:extLst>
            </p:cNvPr>
            <p:cNvSpPr/>
            <p:nvPr/>
          </p:nvSpPr>
          <p:spPr>
            <a:xfrm>
              <a:off x="6557375" y="3573832"/>
              <a:ext cx="1603332" cy="782876"/>
            </a:xfrm>
            <a:prstGeom prst="cube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JSON-LD</a:t>
              </a:r>
              <a:br>
                <a:rPr lang="de-DE" dirty="0"/>
              </a:br>
              <a:r>
                <a:rPr lang="de-DE" dirty="0"/>
                <a:t>XML</a:t>
              </a:r>
            </a:p>
          </p:txBody>
        </p:sp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32C63606-9D1B-93DF-03FE-E47B690DF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3803" y="2267210"/>
            <a:ext cx="5658980" cy="31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0 L -0.29909 -0.121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 L -0.29857 0.224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27" y="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0143 -0.1141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01 0 L 0.30156 0.2342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4ED31-E2E2-41A7-D340-F907EFD5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1363076"/>
            <a:ext cx="11605846" cy="2857232"/>
          </a:xfrm>
        </p:spPr>
        <p:txBody>
          <a:bodyPr/>
          <a:lstStyle/>
          <a:p>
            <a:r>
              <a:rPr lang="en-US" dirty="0"/>
              <a:t>EPCIS Event Structure</a:t>
            </a:r>
          </a:p>
        </p:txBody>
      </p:sp>
      <p:pic>
        <p:nvPicPr>
          <p:cNvPr id="4" name="Grafik 3">
            <a:hlinkClick r:id="rId2"/>
            <a:extLst>
              <a:ext uri="{FF2B5EF4-FFF2-40B4-BE49-F238E27FC236}">
                <a16:creationId xmlns:a16="http://schemas.microsoft.com/office/drawing/2014/main" id="{4C40E4AE-B482-E162-7DCE-1902852B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4220308"/>
            <a:ext cx="4064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0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CC4BE-60D9-F303-B5C3-54294B04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Testdata</a:t>
            </a:r>
            <a:r>
              <a:rPr lang="en-US" dirty="0"/>
              <a:t> Generator Documentation</a:t>
            </a:r>
          </a:p>
        </p:txBody>
      </p:sp>
      <p:pic>
        <p:nvPicPr>
          <p:cNvPr id="5" name="Grafik 4">
            <a:hlinkClick r:id="rId2"/>
            <a:extLst>
              <a:ext uri="{FF2B5EF4-FFF2-40B4-BE49-F238E27FC236}">
                <a16:creationId xmlns:a16="http://schemas.microsoft.com/office/drawing/2014/main" id="{29A85107-724B-95C5-0279-BE46548B41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200" y="1371966"/>
            <a:ext cx="7772400" cy="43719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CF8E7B8-4270-5FC7-39AE-CC9B5ED0FBF5}"/>
              </a:ext>
            </a:extLst>
          </p:cNvPr>
          <p:cNvSpPr txBox="1"/>
          <p:nvPr/>
        </p:nvSpPr>
        <p:spPr>
          <a:xfrm>
            <a:off x="2578200" y="5750171"/>
            <a:ext cx="342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openepcis.io</a:t>
            </a:r>
            <a:r>
              <a:rPr lang="en-US" sz="1200" dirty="0">
                <a:hlinkClick r:id="rId2"/>
              </a:rPr>
              <a:t>/docs/test-data-generator/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306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E0A0F-2E04-B96E-9D7E-2B1C3515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23BBA1-3069-89DF-9BBE-45928653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00" y="1431456"/>
            <a:ext cx="2952891" cy="19975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FB373C-0466-8D32-F3D4-6725B288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968" y="1665383"/>
            <a:ext cx="2670174" cy="41368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761823F-5297-F498-53A8-E47EF9AE1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10" y="4585510"/>
            <a:ext cx="5369173" cy="15401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123670D-E5C4-C6FE-02D7-DA2DBA0CA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46" y="1431456"/>
            <a:ext cx="2984500" cy="20193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BA34E31-7D22-978C-A6F5-E0E0EAEC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968" y="2483649"/>
            <a:ext cx="2010574" cy="11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3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4ED31-E2E2-41A7-D340-F907EFD5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1363076"/>
            <a:ext cx="11605846" cy="2857232"/>
          </a:xfrm>
        </p:spPr>
        <p:txBody>
          <a:bodyPr/>
          <a:lstStyle/>
          <a:p>
            <a:r>
              <a:rPr lang="en-US" dirty="0"/>
              <a:t>EPCIS RESTful API</a:t>
            </a:r>
          </a:p>
        </p:txBody>
      </p:sp>
    </p:spTree>
    <p:extLst>
      <p:ext uri="{BB962C8B-B14F-4D97-AF65-F5344CB8AC3E}">
        <p14:creationId xmlns:p14="http://schemas.microsoft.com/office/powerpoint/2010/main" val="234523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11496-B40F-7724-44FE-51EB0DF8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Training Resources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19FE52-5DDE-7C27-07A8-1045BDDA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98"/>
            <a:ext cx="9693442" cy="757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https://github.com/MEDIFIT-PRIMA/inat-epcis-workshop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A83F792-548B-0D19-1CBE-589DE73F2F30}"/>
              </a:ext>
            </a:extLst>
          </p:cNvPr>
          <p:cNvSpPr txBox="1">
            <a:spLocks/>
          </p:cNvSpPr>
          <p:nvPr/>
        </p:nvSpPr>
        <p:spPr>
          <a:xfrm>
            <a:off x="838200" y="2631498"/>
            <a:ext cx="9693442" cy="2708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Preparation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GIT client</a:t>
            </a:r>
          </a:p>
          <a:p>
            <a:r>
              <a:rPr lang="en-US" sz="2400" dirty="0"/>
              <a:t>Postman</a:t>
            </a:r>
          </a:p>
          <a:p>
            <a:r>
              <a:rPr lang="en-US" sz="2400" dirty="0"/>
              <a:t>IDE / Coding Environment</a:t>
            </a:r>
          </a:p>
          <a:p>
            <a:r>
              <a:rPr lang="en-US" sz="2400" dirty="0"/>
              <a:t>Create user accounts on </a:t>
            </a:r>
            <a:r>
              <a:rPr lang="en-US" sz="2400" dirty="0" err="1"/>
              <a:t>epcis.openepcis.cloud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458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11496-B40F-7724-44FE-51EB0DF8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GS1 EPCIS GitHub Resources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19FE52-5DDE-7C27-07A8-1045BDDA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98"/>
            <a:ext cx="9693442" cy="1242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https://github.com/GS1/EPCIS/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/gs1/EPCIS/tree/master/REST%20Bindings</a:t>
            </a:r>
            <a:endParaRPr lang="en-US" sz="24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DC9C7F1-60F6-7D3B-A532-E63799B3FC7E}"/>
              </a:ext>
            </a:extLst>
          </p:cNvPr>
          <p:cNvSpPr txBox="1">
            <a:spLocks/>
          </p:cNvSpPr>
          <p:nvPr/>
        </p:nvSpPr>
        <p:spPr>
          <a:xfrm>
            <a:off x="736800" y="3341077"/>
            <a:ext cx="11455200" cy="5580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OpenEPCIS</a:t>
            </a:r>
            <a:r>
              <a:rPr lang="en-US" dirty="0"/>
              <a:t> Cloud REST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843384-87A3-EDB1-6DAC-64BBEE9ADE12}"/>
              </a:ext>
            </a:extLst>
          </p:cNvPr>
          <p:cNvSpPr txBox="1">
            <a:spLocks/>
          </p:cNvSpPr>
          <p:nvPr/>
        </p:nvSpPr>
        <p:spPr>
          <a:xfrm>
            <a:off x="838200" y="4356277"/>
            <a:ext cx="9693442" cy="1242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epcis.openepcis.cloud</a:t>
            </a:r>
            <a:r>
              <a:rPr lang="en-US" sz="2400" dirty="0">
                <a:hlinkClick r:id="rId4"/>
              </a:rPr>
              <a:t>/q/swagger-</a:t>
            </a:r>
            <a:r>
              <a:rPr lang="en-US" sz="2400" dirty="0" err="1">
                <a:hlinkClick r:id="rId4"/>
              </a:rPr>
              <a:t>ui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index.html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0676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4ED31-E2E2-41A7-D340-F907EFD5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1363076"/>
            <a:ext cx="11605846" cy="2857232"/>
          </a:xfrm>
        </p:spPr>
        <p:txBody>
          <a:bodyPr/>
          <a:lstStyle/>
          <a:p>
            <a:r>
              <a:rPr lang="en-US" dirty="0"/>
              <a:t>Introduction to JSON Linked Data in EPCIS 2.0</a:t>
            </a:r>
          </a:p>
        </p:txBody>
      </p:sp>
    </p:spTree>
    <p:extLst>
      <p:ext uri="{BB962C8B-B14F-4D97-AF65-F5344CB8AC3E}">
        <p14:creationId xmlns:p14="http://schemas.microsoft.com/office/powerpoint/2010/main" val="216678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raph of the sample triples">
            <a:extLst>
              <a:ext uri="{FF2B5EF4-FFF2-40B4-BE49-F238E27FC236}">
                <a16:creationId xmlns:a16="http://schemas.microsoft.com/office/drawing/2014/main" id="{BFB5C92E-034E-A9AE-D2E9-B681CD3E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0" y="1547718"/>
            <a:ext cx="6889111" cy="469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EEDAB9DD-D519-4B29-DCC0-4FBEE4663FAE}"/>
              </a:ext>
            </a:extLst>
          </p:cNvPr>
          <p:cNvSpPr txBox="1">
            <a:spLocks/>
          </p:cNvSpPr>
          <p:nvPr/>
        </p:nvSpPr>
        <p:spPr bwMode="auto">
          <a:xfrm>
            <a:off x="7621634" y="3894068"/>
            <a:ext cx="4433731" cy="2589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RDF’s core principle: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sz="3733" dirty="0">
                <a:solidFill>
                  <a:srgbClr val="002060"/>
                </a:solidFill>
              </a:rPr>
              <a:t>graphs</a:t>
            </a:r>
            <a:r>
              <a:rPr lang="en-US" dirty="0">
                <a:solidFill>
                  <a:srgbClr val="002060"/>
                </a:solidFill>
              </a:rPr>
              <a:t>, consisting of subject-predicate-object triples 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8B78DC4-7292-349F-4450-A06BD4124AA6}"/>
              </a:ext>
            </a:extLst>
          </p:cNvPr>
          <p:cNvSpPr txBox="1">
            <a:spLocks/>
          </p:cNvSpPr>
          <p:nvPr/>
        </p:nvSpPr>
        <p:spPr>
          <a:xfrm>
            <a:off x="735645" y="520161"/>
            <a:ext cx="11456355" cy="86529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525">
              <a:defRPr/>
            </a:pPr>
            <a:r>
              <a:rPr lang="en-US" sz="3200" dirty="0">
                <a:solidFill>
                  <a:schemeClr val="accent3"/>
                </a:solidFill>
              </a:rPr>
              <a:t>EPCIS 2.0 – </a:t>
            </a:r>
            <a:br>
              <a:rPr lang="en-US" sz="3200" dirty="0">
                <a:solidFill>
                  <a:schemeClr val="accent3"/>
                </a:solidFill>
              </a:rPr>
            </a:br>
            <a:r>
              <a:rPr lang="en-US" sz="3200" dirty="0">
                <a:solidFill>
                  <a:schemeClr val="accent3"/>
                </a:solidFill>
              </a:rPr>
              <a:t>JSON-LD and RDF to support semantic web applications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546D91-2FAC-B260-FDB9-76E9C3031C8C}"/>
              </a:ext>
            </a:extLst>
          </p:cNvPr>
          <p:cNvSpPr txBox="1"/>
          <p:nvPr/>
        </p:nvSpPr>
        <p:spPr>
          <a:xfrm>
            <a:off x="2586263" y="6258139"/>
            <a:ext cx="4521200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050">
              <a:defRPr/>
            </a:pPr>
            <a:r>
              <a:rPr lang="en-GB" sz="1051" dirty="0">
                <a:solidFill>
                  <a:srgbClr val="002060"/>
                </a:solidFill>
                <a:latin typeface="Verdana"/>
              </a:rPr>
              <a:t>[© W3C 2014, https://www.w3.org/TR/rdf11-primer/]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FE146C6-1C5D-B5A5-9E46-008F1B085CCB}"/>
              </a:ext>
            </a:extLst>
          </p:cNvPr>
          <p:cNvSpPr txBox="1">
            <a:spLocks/>
          </p:cNvSpPr>
          <p:nvPr/>
        </p:nvSpPr>
        <p:spPr bwMode="auto">
          <a:xfrm>
            <a:off x="7707382" y="1509694"/>
            <a:ext cx="4347983" cy="24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002060"/>
                </a:solidFill>
              </a:rPr>
              <a:t>Web URIs also play a crucial role in the </a:t>
            </a:r>
            <a:r>
              <a:rPr lang="en-US" dirty="0">
                <a:solidFill>
                  <a:srgbClr val="002060"/>
                </a:solidFill>
              </a:rPr>
              <a:t>Resource Description Framework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</a:rPr>
              <a:t>- </a:t>
            </a:r>
            <a:r>
              <a:rPr lang="en-US" sz="2800" dirty="0">
                <a:solidFill>
                  <a:srgbClr val="002060"/>
                </a:solidFill>
              </a:rPr>
              <a:t>RDF </a:t>
            </a:r>
            <a:r>
              <a:rPr lang="en-US" dirty="0">
                <a:solidFill>
                  <a:srgbClr val="002060"/>
                </a:solidFill>
              </a:rPr>
              <a:t>-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2060"/>
                </a:solidFill>
              </a:rPr>
              <a:t>= “a framework for representing information in the Web”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1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11496-B40F-7724-44FE-51EB0DF8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GS1 EPCIS Artefacts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19FE52-5DDE-7C27-07A8-1045BDDA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98"/>
            <a:ext cx="9693442" cy="1242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https://ref.gs1.org/standards/</a:t>
            </a:r>
            <a:r>
              <a:rPr lang="en-US" sz="2400" dirty="0" err="1">
                <a:hlinkClick r:id="rId2"/>
              </a:rPr>
              <a:t>epcis</a:t>
            </a:r>
            <a:r>
              <a:rPr lang="en-US" sz="2400" dirty="0">
                <a:hlinkClick r:id="rId2"/>
              </a:rPr>
              <a:t>/artefacts</a:t>
            </a:r>
            <a:endParaRPr lang="en-US" sz="24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DC9C7F1-60F6-7D3B-A532-E63799B3FC7E}"/>
              </a:ext>
            </a:extLst>
          </p:cNvPr>
          <p:cNvSpPr txBox="1">
            <a:spLocks/>
          </p:cNvSpPr>
          <p:nvPr/>
        </p:nvSpPr>
        <p:spPr>
          <a:xfrm>
            <a:off x="736800" y="3341077"/>
            <a:ext cx="11455200" cy="5580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JSON-LD Playground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843384-87A3-EDB1-6DAC-64BBEE9ADE12}"/>
              </a:ext>
            </a:extLst>
          </p:cNvPr>
          <p:cNvSpPr txBox="1">
            <a:spLocks/>
          </p:cNvSpPr>
          <p:nvPr/>
        </p:nvSpPr>
        <p:spPr>
          <a:xfrm>
            <a:off x="838200" y="4356277"/>
            <a:ext cx="9693442" cy="1242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json-ld.org</a:t>
            </a:r>
            <a:r>
              <a:rPr lang="en-US" sz="2400" dirty="0">
                <a:hlinkClick r:id="rId3"/>
              </a:rPr>
              <a:t>/playground/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476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4ED31-E2E2-41A7-D340-F907EFD5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1363076"/>
            <a:ext cx="11605846" cy="2857232"/>
          </a:xfrm>
        </p:spPr>
        <p:txBody>
          <a:bodyPr/>
          <a:lstStyle/>
          <a:p>
            <a:r>
              <a:rPr lang="en-US" dirty="0"/>
              <a:t>Extend EPCIS 2.0 Events using the GS1 Web Vocabulary</a:t>
            </a:r>
          </a:p>
        </p:txBody>
      </p:sp>
    </p:spTree>
    <p:extLst>
      <p:ext uri="{BB962C8B-B14F-4D97-AF65-F5344CB8AC3E}">
        <p14:creationId xmlns:p14="http://schemas.microsoft.com/office/powerpoint/2010/main" val="25703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11496-B40F-7724-44FE-51EB0DF8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GS1 Web Vocabulary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19FE52-5DDE-7C27-07A8-1045BDDA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898"/>
            <a:ext cx="9693442" cy="1242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https://www.gs1.org/</a:t>
            </a:r>
            <a:r>
              <a:rPr lang="en-US" sz="2400" dirty="0" err="1">
                <a:hlinkClick r:id="rId2"/>
              </a:rPr>
              <a:t>voc</a:t>
            </a:r>
            <a:r>
              <a:rPr lang="en-US" sz="2400" dirty="0">
                <a:hlinkClick r:id="rId2"/>
              </a:rPr>
              <a:t>/</a:t>
            </a:r>
            <a:endParaRPr lang="en-US" sz="24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DC9C7F1-60F6-7D3B-A532-E63799B3FC7E}"/>
              </a:ext>
            </a:extLst>
          </p:cNvPr>
          <p:cNvSpPr txBox="1">
            <a:spLocks/>
          </p:cNvSpPr>
          <p:nvPr/>
        </p:nvSpPr>
        <p:spPr>
          <a:xfrm>
            <a:off x="736800" y="3341077"/>
            <a:ext cx="11455200" cy="5580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JSON Schema Validator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4843384-87A3-EDB1-6DAC-64BBEE9ADE12}"/>
              </a:ext>
            </a:extLst>
          </p:cNvPr>
          <p:cNvSpPr txBox="1">
            <a:spLocks/>
          </p:cNvSpPr>
          <p:nvPr/>
        </p:nvSpPr>
        <p:spPr>
          <a:xfrm>
            <a:off x="838200" y="4356277"/>
            <a:ext cx="9693442" cy="1242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www.jsonschemavalidator.net</a:t>
            </a:r>
            <a:r>
              <a:rPr lang="en-US" sz="2400" dirty="0">
                <a:hlinkClick r:id="rId3"/>
              </a:rPr>
              <a:t>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3992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4ED31-E2E2-41A7-D340-F907EFD5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1363076"/>
            <a:ext cx="11605846" cy="2857232"/>
          </a:xfrm>
        </p:spPr>
        <p:txBody>
          <a:bodyPr/>
          <a:lstStyle/>
          <a:p>
            <a:r>
              <a:rPr lang="en-US" dirty="0"/>
              <a:t>Hot to create a User-Defined Custom EPCIS 2.0 Extension</a:t>
            </a:r>
          </a:p>
        </p:txBody>
      </p:sp>
    </p:spTree>
    <p:extLst>
      <p:ext uri="{BB962C8B-B14F-4D97-AF65-F5344CB8AC3E}">
        <p14:creationId xmlns:p14="http://schemas.microsoft.com/office/powerpoint/2010/main" val="48175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11496-B40F-7724-44FE-51EB0DF8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Steps for User-Defined Extensions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DC50BD1-55A4-E844-EF9B-28BE0CC3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800" y="1253331"/>
            <a:ext cx="10515600" cy="4351338"/>
          </a:xfrm>
        </p:spPr>
        <p:txBody>
          <a:bodyPr anchor="ctr"/>
          <a:lstStyle/>
          <a:p>
            <a:r>
              <a:rPr lang="en-US" dirty="0"/>
              <a:t>Create JSON Schema</a:t>
            </a:r>
          </a:p>
          <a:p>
            <a:r>
              <a:rPr lang="en-US" dirty="0"/>
              <a:t>Register JSON Schema in </a:t>
            </a:r>
            <a:r>
              <a:rPr lang="en-US" dirty="0" err="1"/>
              <a:t>OpenEPCIS</a:t>
            </a:r>
            <a:r>
              <a:rPr lang="en-US" dirty="0"/>
              <a:t> Repository</a:t>
            </a:r>
          </a:p>
          <a:p>
            <a:r>
              <a:rPr lang="en-US" dirty="0"/>
              <a:t>Create Website for describing custom ontology (optional)</a:t>
            </a:r>
          </a:p>
        </p:txBody>
      </p:sp>
    </p:spTree>
    <p:extLst>
      <p:ext uri="{BB962C8B-B14F-4D97-AF65-F5344CB8AC3E}">
        <p14:creationId xmlns:p14="http://schemas.microsoft.com/office/powerpoint/2010/main" val="89544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BBE5DE9-A1FC-D9F3-8F86-2478FEF0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4428"/>
            <a:ext cx="11352212" cy="1146260"/>
          </a:xfrm>
        </p:spPr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22311EED-19F3-F50D-DE5B-EFF48A2A9EA5}"/>
              </a:ext>
            </a:extLst>
          </p:cNvPr>
          <p:cNvSpPr txBox="1">
            <a:spLocks/>
          </p:cNvSpPr>
          <p:nvPr/>
        </p:nvSpPr>
        <p:spPr>
          <a:xfrm>
            <a:off x="1046677" y="2920312"/>
            <a:ext cx="4041131" cy="18123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400" b="1"/>
              <a:t>benelog GmbH &amp; Co. KG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b="1"/>
              <a:t>Bahnhofstr. 11</a:t>
            </a:r>
            <a:br>
              <a:rPr lang="en-GB" sz="2000" b="1"/>
            </a:br>
            <a:r>
              <a:rPr lang="en-GB" sz="2000" b="1"/>
              <a:t>50169 Kerpen</a:t>
            </a:r>
            <a:br>
              <a:rPr lang="en-GB" sz="2000" b="1"/>
            </a:br>
            <a:r>
              <a:rPr lang="en-GB" sz="2000" b="1"/>
              <a:t>Germany</a:t>
            </a:r>
            <a:endParaRPr lang="en-GB" sz="2000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92BD77B-C346-8D33-55EC-C3AAD68B4724}"/>
              </a:ext>
            </a:extLst>
          </p:cNvPr>
          <p:cNvSpPr txBox="1">
            <a:spLocks/>
          </p:cNvSpPr>
          <p:nvPr/>
        </p:nvSpPr>
        <p:spPr>
          <a:xfrm>
            <a:off x="1046678" y="1792501"/>
            <a:ext cx="4041131" cy="923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/>
              <a:t>Sven </a:t>
            </a:r>
            <a:r>
              <a:rPr lang="en-GB" b="1" dirty="0" err="1"/>
              <a:t>Böckelmann</a:t>
            </a:r>
            <a:br>
              <a:rPr lang="en-GB" b="1" dirty="0"/>
            </a:br>
            <a:r>
              <a:rPr lang="en-GB" sz="1600" dirty="0"/>
              <a:t>Head of Software Development</a:t>
            </a:r>
            <a:br>
              <a:rPr lang="en-GB" sz="1600" dirty="0"/>
            </a:br>
            <a:r>
              <a:rPr lang="en-GB" sz="1600" dirty="0"/>
              <a:t>Co-Chair of the EPCIS 2.0 GSMP</a:t>
            </a:r>
            <a:endParaRPr lang="en-GB" sz="2000" dirty="0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A4DA86E4-C363-9E50-ADAD-993EEA14ABBE}"/>
              </a:ext>
            </a:extLst>
          </p:cNvPr>
          <p:cNvSpPr txBox="1">
            <a:spLocks/>
          </p:cNvSpPr>
          <p:nvPr/>
        </p:nvSpPr>
        <p:spPr>
          <a:xfrm>
            <a:off x="1046677" y="4840458"/>
            <a:ext cx="4266728" cy="1473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b="1" dirty="0"/>
              <a:t>Phone   + 49 (0) 160 844 06 00</a:t>
            </a:r>
            <a:br>
              <a:rPr lang="en-GB" sz="1600" b="1" dirty="0"/>
            </a:br>
            <a:r>
              <a:rPr lang="en-GB" sz="1600" b="1" dirty="0"/>
              <a:t>E-Mail   </a:t>
            </a:r>
            <a:r>
              <a:rPr lang="en-GB" sz="1600" b="1" dirty="0">
                <a:hlinkClick r:id="rId2"/>
              </a:rPr>
              <a:t>sven.boeckelmann@benelog.com</a:t>
            </a:r>
            <a:endParaRPr lang="en-GB" sz="16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2E07AF-4F25-7138-F452-D8FB61DE2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260" y="1690688"/>
            <a:ext cx="3229062" cy="41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4ED31-E2E2-41A7-D340-F907EFD5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1363076"/>
            <a:ext cx="11605846" cy="2857232"/>
          </a:xfrm>
        </p:spPr>
        <p:txBody>
          <a:bodyPr/>
          <a:lstStyle/>
          <a:p>
            <a:r>
              <a:rPr lang="en-US" dirty="0"/>
              <a:t>Work on provided example use-cases</a:t>
            </a:r>
          </a:p>
        </p:txBody>
      </p:sp>
    </p:spTree>
    <p:extLst>
      <p:ext uri="{BB962C8B-B14F-4D97-AF65-F5344CB8AC3E}">
        <p14:creationId xmlns:p14="http://schemas.microsoft.com/office/powerpoint/2010/main" val="2324888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4ED31-E2E2-41A7-D340-F907EFD5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1363076"/>
            <a:ext cx="11605846" cy="2857232"/>
          </a:xfrm>
        </p:spPr>
        <p:txBody>
          <a:bodyPr/>
          <a:lstStyle/>
          <a:p>
            <a:r>
              <a:rPr lang="en-US" dirty="0"/>
              <a:t>Feedback and talk about next steps</a:t>
            </a:r>
          </a:p>
        </p:txBody>
      </p:sp>
    </p:spTree>
    <p:extLst>
      <p:ext uri="{BB962C8B-B14F-4D97-AF65-F5344CB8AC3E}">
        <p14:creationId xmlns:p14="http://schemas.microsoft.com/office/powerpoint/2010/main" val="1513615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4ED31-E2E2-41A7-D340-F907EFD5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1363076"/>
            <a:ext cx="11605846" cy="285723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8071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D9D38-5BBD-D4FA-F586-320AA2EA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474B1B2-DD47-03A1-A20E-4E95348E4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78783"/>
              </p:ext>
            </p:extLst>
          </p:nvPr>
        </p:nvGraphicFramePr>
        <p:xfrm>
          <a:off x="736800" y="1249857"/>
          <a:ext cx="10417709" cy="501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417">
                  <a:extLst>
                    <a:ext uri="{9D8B030D-6E8A-4147-A177-3AD203B41FA5}">
                      <a16:colId xmlns:a16="http://schemas.microsoft.com/office/drawing/2014/main" val="1005159384"/>
                    </a:ext>
                  </a:extLst>
                </a:gridCol>
                <a:gridCol w="8845292">
                  <a:extLst>
                    <a:ext uri="{9D8B030D-6E8A-4147-A177-3AD203B41FA5}">
                      <a16:colId xmlns:a16="http://schemas.microsoft.com/office/drawing/2014/main" val="635703585"/>
                    </a:ext>
                  </a:extLst>
                </a:gridCol>
              </a:tblGrid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98043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09:30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Welcome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27467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/>
                        <a:t>09:45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GS1 Standards and EPCIS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916214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/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EPCIS Event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320015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/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092333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EPCIS RESTful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614721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Lunch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335801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Introduction to JSON Linked Data in EPCIS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992178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Extend EPCIS 2.0 Events using the GS1 Web 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931750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562462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Hot to create a User-Defined Custom EPCIS 2.0 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83667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Work on provided example use-cases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489398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16:45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Feedback and next steps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55490"/>
                  </a:ext>
                </a:extLst>
              </a:tr>
              <a:tr h="3580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End of 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75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5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4ED31-E2E2-41A7-D340-F907EFD5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1363076"/>
            <a:ext cx="11605846" cy="2857232"/>
          </a:xfrm>
        </p:spPr>
        <p:txBody>
          <a:bodyPr/>
          <a:lstStyle/>
          <a:p>
            <a:r>
              <a:rPr lang="en-US" dirty="0"/>
              <a:t>GS1 Standards and EPCIS 2.0</a:t>
            </a:r>
          </a:p>
        </p:txBody>
      </p:sp>
    </p:spTree>
    <p:extLst>
      <p:ext uri="{BB962C8B-B14F-4D97-AF65-F5344CB8AC3E}">
        <p14:creationId xmlns:p14="http://schemas.microsoft.com/office/powerpoint/2010/main" val="207770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E0A0F-2E04-B96E-9D7E-2B1C3515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Food </a:t>
            </a:r>
            <a:r>
              <a:rPr lang="de-DE" dirty="0" err="1"/>
              <a:t>Safety</a:t>
            </a:r>
            <a:r>
              <a:rPr lang="de-DE" dirty="0"/>
              <a:t> And Authenticity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190A8C6-4614-0D47-E0BF-F993ECD0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31" y="1615192"/>
            <a:ext cx="3264464" cy="13332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8B36B5-C18B-2EBF-2398-94B4A695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0" y="1830816"/>
            <a:ext cx="2070100" cy="1117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1F4C21-FA89-A0F7-500D-114FC8A1D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69" y="1379966"/>
            <a:ext cx="2984500" cy="20193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3C5E90B-22BB-1E1D-2EFB-44121F419BA5}"/>
              </a:ext>
            </a:extLst>
          </p:cNvPr>
          <p:cNvSpPr txBox="1"/>
          <p:nvPr/>
        </p:nvSpPr>
        <p:spPr>
          <a:xfrm>
            <a:off x="1345323" y="4536001"/>
            <a:ext cx="273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Zukunftslabor2030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8BFAE1-F9A2-5890-8C2B-9DC682F34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0" y="3909585"/>
            <a:ext cx="1422400" cy="1422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0C5D8C1-B167-2059-22D1-37283EE95CD0}"/>
              </a:ext>
            </a:extLst>
          </p:cNvPr>
          <p:cNvSpPr txBox="1"/>
          <p:nvPr/>
        </p:nvSpPr>
        <p:spPr>
          <a:xfrm>
            <a:off x="8741243" y="4620785"/>
            <a:ext cx="161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FreshTwin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112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14F3D-9D77-55FF-B3DF-74DDEB96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GS1 Standards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C09E8A-FE08-85E3-5464-51282B3F1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800" y="2012046"/>
            <a:ext cx="10943897" cy="1695341"/>
          </a:xfrm>
          <a:ln>
            <a:solidFill>
              <a:schemeClr val="tx1"/>
            </a:solidFill>
          </a:ln>
          <a:effectLst>
            <a:softEdge rad="0"/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chemeClr val="accent1"/>
                </a:solidFill>
                <a:effectLst/>
              </a:rPr>
              <a:t>How</a:t>
            </a:r>
            <a:r>
              <a:rPr lang="de-DE" b="0" dirty="0">
                <a:solidFill>
                  <a:schemeClr val="accent1"/>
                </a:solidFill>
                <a:effectLst/>
              </a:rPr>
              <a:t> GS1 </a:t>
            </a:r>
            <a:r>
              <a:rPr lang="de-DE" b="0" dirty="0" err="1">
                <a:solidFill>
                  <a:schemeClr val="accent1"/>
                </a:solidFill>
                <a:effectLst/>
              </a:rPr>
              <a:t>standards</a:t>
            </a:r>
            <a:r>
              <a:rPr lang="de-DE" b="0" dirty="0">
                <a:solidFill>
                  <a:schemeClr val="accent1"/>
                </a:solidFill>
                <a:effectLst/>
              </a:rPr>
              <a:t> </a:t>
            </a:r>
            <a:r>
              <a:rPr lang="de-DE" b="0" dirty="0" err="1">
                <a:solidFill>
                  <a:schemeClr val="accent1"/>
                </a:solidFill>
                <a:effectLst/>
              </a:rPr>
              <a:t>work</a:t>
            </a:r>
            <a:endParaRPr lang="de-DE" b="0" dirty="0">
              <a:solidFill>
                <a:schemeClr val="accent1"/>
              </a:solidFill>
              <a:effectLst/>
            </a:endParaRPr>
          </a:p>
          <a:p>
            <a:pPr marL="0" indent="0" algn="l">
              <a:buNone/>
            </a:pP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GS1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standards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create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a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common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foundation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for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business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by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uniquely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identifying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,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accurately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capturing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and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automatically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sharing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vital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information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about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products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,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locations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,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assets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and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more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.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Businesses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can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also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combine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different GS1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standards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to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streamline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business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processes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such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as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 </a:t>
            </a:r>
            <a:r>
              <a:rPr lang="de-DE" sz="2000" b="0" i="0" dirty="0" err="1">
                <a:solidFill>
                  <a:srgbClr val="262626"/>
                </a:solidFill>
                <a:effectLst/>
                <a:latin typeface="Gotham SSm A"/>
              </a:rPr>
              <a:t>traceability</a:t>
            </a: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.</a:t>
            </a:r>
          </a:p>
          <a:p>
            <a:pPr marL="0" indent="0" algn="l">
              <a:buNone/>
            </a:pPr>
            <a:r>
              <a:rPr lang="de-DE" sz="2000" b="0" i="0" dirty="0">
                <a:solidFill>
                  <a:srgbClr val="262626"/>
                </a:solidFill>
                <a:effectLst/>
                <a:latin typeface="Gotham SSm A"/>
              </a:rPr>
              <a:t>© GS1 Global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E81439-E127-B34D-2127-A3629C6E16ED}"/>
              </a:ext>
            </a:extLst>
          </p:cNvPr>
          <p:cNvSpPr/>
          <p:nvPr/>
        </p:nvSpPr>
        <p:spPr>
          <a:xfrm>
            <a:off x="736800" y="4394087"/>
            <a:ext cx="2617076" cy="131379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Identify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953019-A92C-9894-AD34-C421B882B835}"/>
              </a:ext>
            </a:extLst>
          </p:cNvPr>
          <p:cNvSpPr/>
          <p:nvPr/>
        </p:nvSpPr>
        <p:spPr>
          <a:xfrm>
            <a:off x="3504962" y="4394087"/>
            <a:ext cx="2617076" cy="13137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Capture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4DDAF6-3589-A7A5-CA3E-DDE5069FF535}"/>
              </a:ext>
            </a:extLst>
          </p:cNvPr>
          <p:cNvSpPr/>
          <p:nvPr/>
        </p:nvSpPr>
        <p:spPr>
          <a:xfrm>
            <a:off x="6273124" y="4394087"/>
            <a:ext cx="2617076" cy="1313793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Share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18ED24-9B2D-F323-EEDB-74AEEB1DBE71}"/>
              </a:ext>
            </a:extLst>
          </p:cNvPr>
          <p:cNvSpPr/>
          <p:nvPr/>
        </p:nvSpPr>
        <p:spPr>
          <a:xfrm>
            <a:off x="9041286" y="4394087"/>
            <a:ext cx="2617076" cy="1313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Use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0B40F4-C5CE-82B7-051D-CC6645933147}"/>
              </a:ext>
            </a:extLst>
          </p:cNvPr>
          <p:cNvSpPr txBox="1"/>
          <p:nvPr/>
        </p:nvSpPr>
        <p:spPr>
          <a:xfrm>
            <a:off x="736800" y="3681405"/>
            <a:ext cx="9770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https://www.gs1.org/</a:t>
            </a:r>
            <a:r>
              <a:rPr lang="de-DE" sz="1000" dirty="0" err="1"/>
              <a:t>standards</a:t>
            </a:r>
            <a:r>
              <a:rPr lang="de-DE" sz="1000" dirty="0"/>
              <a:t>/how-gs1-standards-work#:~:</a:t>
            </a:r>
            <a:r>
              <a:rPr lang="de-DE" sz="1000" dirty="0" err="1"/>
              <a:t>text</a:t>
            </a:r>
            <a:r>
              <a:rPr lang="de-DE" sz="1000" dirty="0"/>
              <a:t>=GS1%20standards%20create%20a%20common,business%20processes%20such%20as%20traceability.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3A5827-1B49-9C4E-AC9F-B07F8F90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76" y="1088737"/>
            <a:ext cx="3186386" cy="8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2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A7348-353A-DFB0-82AC-4E83A3CE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</a:rPr>
              <a:t>GS1 General </a:t>
            </a:r>
            <a:r>
              <a:rPr lang="de-DE" dirty="0" err="1">
                <a:solidFill>
                  <a:schemeClr val="accent3"/>
                </a:solidFill>
              </a:rPr>
              <a:t>Specifications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C6C7A-EAB2-218E-6B9B-AFE91943305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96961" y="2385391"/>
            <a:ext cx="10988943" cy="3485936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foundational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GS1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standard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that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defines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how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identification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keys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data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attributes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and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barcodes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must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be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used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in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business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de-DE" sz="1800" dirty="0" err="1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applications</a:t>
            </a:r>
            <a:r>
              <a:rPr lang="de-DE" sz="1800" dirty="0">
                <a:solidFill>
                  <a:srgbClr val="636363"/>
                </a:solidFill>
                <a:effectLst/>
                <a:latin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endParaRPr lang="de-DE" sz="1800" dirty="0">
              <a:solidFill>
                <a:srgbClr val="636363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636363"/>
                </a:solidFill>
                <a:latin typeface="Verdana" panose="020B0604030504040204" pitchFamily="34" charset="0"/>
                <a:hlinkClick r:id="rId2"/>
              </a:rPr>
              <a:t>https://ref.gs1.org/standards/genspecs/</a:t>
            </a:r>
            <a:endParaRPr lang="de-DE" sz="1800" dirty="0">
              <a:solidFill>
                <a:srgbClr val="636363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636363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1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96639" y="472303"/>
            <a:ext cx="10991923" cy="867285"/>
          </a:xfrm>
          <a:prstGeom prst="rect">
            <a:avLst/>
          </a:prstGeom>
        </p:spPr>
        <p:txBody>
          <a:bodyPr/>
          <a:lstStyle>
            <a:lvl1pPr algn="l" defTabSz="457155" rtl="0" eaLnBrk="1" fontAlgn="base" hangingPunct="1">
              <a:spcBef>
                <a:spcPct val="0"/>
              </a:spcBef>
              <a:spcAft>
                <a:spcPct val="0"/>
              </a:spcAft>
              <a:defRPr sz="2500" kern="1200" cap="none" spc="0">
                <a:solidFill>
                  <a:schemeClr val="tx2"/>
                </a:solidFill>
                <a:latin typeface="Verdana"/>
                <a:ea typeface="ＭＳ Ｐゴシック" charset="0"/>
                <a:cs typeface="Verdana"/>
              </a:defRPr>
            </a:lvl1pPr>
            <a:lvl2pPr algn="l" defTabSz="457155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155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155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155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155" algn="l" defTabSz="457155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310" algn="l" defTabSz="457155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466" algn="l" defTabSz="457155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622" algn="l" defTabSz="457155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2C6C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09525">
              <a:defRPr/>
            </a:pPr>
            <a:endParaRPr lang="en-US" sz="3200" dirty="0">
              <a:solidFill>
                <a:srgbClr val="002C6C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132F8E-A15C-AD18-9DD6-175C6DC25F27}"/>
              </a:ext>
            </a:extLst>
          </p:cNvPr>
          <p:cNvSpPr txBox="1">
            <a:spLocks/>
          </p:cNvSpPr>
          <p:nvPr/>
        </p:nvSpPr>
        <p:spPr>
          <a:xfrm>
            <a:off x="735645" y="520161"/>
            <a:ext cx="11456355" cy="55950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525">
              <a:defRPr/>
            </a:pPr>
            <a:r>
              <a:rPr lang="en-US" sz="3200" dirty="0">
                <a:solidFill>
                  <a:schemeClr val="accent3"/>
                </a:solidFill>
              </a:rPr>
              <a:t>EPCIS – GS1 standard for “sharing”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827AC7-6CF9-7EB7-CA9A-0198BF6E4AC0}"/>
              </a:ext>
            </a:extLst>
          </p:cNvPr>
          <p:cNvSpPr txBox="1">
            <a:spLocks noChangeArrowheads="1"/>
          </p:cNvSpPr>
          <p:nvPr/>
        </p:nvSpPr>
        <p:spPr>
          <a:xfrm>
            <a:off x="869345" y="1296116"/>
            <a:ext cx="11479079" cy="476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9026" lvl="1" indent="-309026">
              <a:lnSpc>
                <a:spcPct val="100000"/>
              </a:lnSpc>
              <a:spcBef>
                <a:spcPts val="1600"/>
              </a:spcBef>
              <a:buClr>
                <a:schemeClr val="accent2"/>
              </a:buClr>
            </a:pPr>
            <a:r>
              <a:rPr lang="en-GB" dirty="0"/>
              <a:t>Enables data-carrier neutral sharing of supply chain visibility data</a:t>
            </a:r>
          </a:p>
          <a:p>
            <a:pPr marL="309026" lvl="1" indent="-309026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</a:pPr>
            <a:r>
              <a:rPr lang="en-GB" dirty="0"/>
              <a:t>Also published as ISO/IEC 19987</a:t>
            </a:r>
          </a:p>
          <a:p>
            <a:pPr marL="309026" lvl="1" indent="-309026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</a:pPr>
            <a:r>
              <a:rPr lang="en-GB" dirty="0"/>
              <a:t>Defines a framework data model, capture and query interfaces</a:t>
            </a:r>
          </a:p>
          <a:p>
            <a:pPr marL="309026" lvl="1" indent="-309026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</a:pPr>
            <a:r>
              <a:rPr lang="en-GB" dirty="0"/>
              <a:t>Business process steps are captured as </a:t>
            </a:r>
            <a:r>
              <a:rPr lang="en-GB" b="1" dirty="0"/>
              <a:t>“events”</a:t>
            </a:r>
            <a:r>
              <a:rPr lang="en-GB" dirty="0"/>
              <a:t>, which indicate:</a:t>
            </a:r>
          </a:p>
          <a:p>
            <a:pPr marL="966609" lvl="3" indent="-309026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</a:pPr>
            <a:r>
              <a:rPr lang="en-GB" sz="2133" b="1" dirty="0"/>
              <a:t>What</a:t>
            </a:r>
            <a:r>
              <a:rPr lang="en-GB" sz="2133" dirty="0"/>
              <a:t> objects are the subject of event?</a:t>
            </a:r>
          </a:p>
          <a:p>
            <a:pPr marL="966609" lvl="3" indent="-309026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</a:pPr>
            <a:r>
              <a:rPr lang="en-GB" sz="2133" b="1" dirty="0"/>
              <a:t>When</a:t>
            </a:r>
            <a:r>
              <a:rPr lang="en-GB" sz="2133" dirty="0"/>
              <a:t> did this event take place?</a:t>
            </a:r>
          </a:p>
          <a:p>
            <a:pPr marL="966609" lvl="3" indent="-309026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</a:pPr>
            <a:r>
              <a:rPr lang="en-GB" sz="2133" b="1" dirty="0"/>
              <a:t>Where</a:t>
            </a:r>
            <a:r>
              <a:rPr lang="en-GB" sz="2133" dirty="0"/>
              <a:t> did the event occur, and where are the objects thereafter?</a:t>
            </a:r>
          </a:p>
          <a:p>
            <a:pPr marL="966609" lvl="3" indent="-309026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</a:pPr>
            <a:r>
              <a:rPr lang="en-GB" sz="2133" b="1" dirty="0"/>
              <a:t>Why</a:t>
            </a:r>
            <a:r>
              <a:rPr lang="en-GB" sz="2133" dirty="0"/>
              <a:t> did the event take place?</a:t>
            </a:r>
          </a:p>
          <a:p>
            <a:pPr marL="966609" lvl="3" indent="-309026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</a:pPr>
            <a:r>
              <a:rPr lang="en-GB" sz="2133" b="1" dirty="0"/>
              <a:t>How </a:t>
            </a:r>
            <a:r>
              <a:rPr lang="en-GB" sz="2133" dirty="0"/>
              <a:t>(</a:t>
            </a:r>
            <a:r>
              <a:rPr lang="en-GB" sz="2133" i="1" dirty="0"/>
              <a:t>warm, humid, fast, radioactive, etc</a:t>
            </a:r>
            <a:r>
              <a:rPr lang="en-GB" sz="2133" dirty="0"/>
              <a:t>.) are the objects?</a:t>
            </a:r>
          </a:p>
          <a:p>
            <a:pPr marL="309026" lvl="1" indent="-309026">
              <a:lnSpc>
                <a:spcPct val="100000"/>
              </a:lnSpc>
              <a:spcBef>
                <a:spcPts val="1600"/>
              </a:spcBef>
              <a:buClr>
                <a:schemeClr val="accent2"/>
              </a:buClr>
            </a:pPr>
            <a:r>
              <a:rPr lang="en-GB" dirty="0"/>
              <a:t>EPCIS 2.0: New features to increase versatility, lower adoption hurdles</a:t>
            </a:r>
          </a:p>
          <a:p>
            <a:pPr marL="657584" lvl="3" indent="0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endParaRPr lang="en-GB" sz="2133" b="1" dirty="0"/>
          </a:p>
        </p:txBody>
      </p:sp>
    </p:spTree>
    <p:extLst>
      <p:ext uri="{BB962C8B-B14F-4D97-AF65-F5344CB8AC3E}">
        <p14:creationId xmlns:p14="http://schemas.microsoft.com/office/powerpoint/2010/main" val="2072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penEPCIS">
      <a:dk1>
        <a:srgbClr val="063B6D"/>
      </a:dk1>
      <a:lt1>
        <a:srgbClr val="FFFFFF"/>
      </a:lt1>
      <a:dk2>
        <a:srgbClr val="5E5E5E"/>
      </a:dk2>
      <a:lt2>
        <a:srgbClr val="DDDDDD"/>
      </a:lt2>
      <a:accent1>
        <a:srgbClr val="045298"/>
      </a:accent1>
      <a:accent2>
        <a:srgbClr val="0A4782"/>
      </a:accent2>
      <a:accent3>
        <a:srgbClr val="C9E2F0"/>
      </a:accent3>
      <a:accent4>
        <a:srgbClr val="838383"/>
      </a:accent4>
      <a:accent5>
        <a:srgbClr val="FEC306"/>
      </a:accent5>
      <a:accent6>
        <a:srgbClr val="DF5327"/>
      </a:accent6>
      <a:hlink>
        <a:srgbClr val="1931F5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935</Words>
  <Application>Microsoft Macintosh PowerPoint</Application>
  <PresentationFormat>Breitbild</PresentationFormat>
  <Paragraphs>172</Paragraphs>
  <Slides>32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Gotham SSm A</vt:lpstr>
      <vt:lpstr>Verdana</vt:lpstr>
      <vt:lpstr>Office</vt:lpstr>
      <vt:lpstr>OpenEPCIS  Cloud-Native EPCIS / CBV 2.0</vt:lpstr>
      <vt:lpstr>Introduction</vt:lpstr>
      <vt:lpstr>Contact</vt:lpstr>
      <vt:lpstr>Agenda</vt:lpstr>
      <vt:lpstr>GS1 Standards and EPCIS 2.0</vt:lpstr>
      <vt:lpstr>Food Safety And Authenticity</vt:lpstr>
      <vt:lpstr>GS1 Standards</vt:lpstr>
      <vt:lpstr>GS1 General Specifications</vt:lpstr>
      <vt:lpstr>PowerPoint-Präsentation</vt:lpstr>
      <vt:lpstr>PowerPoint-Präsentation</vt:lpstr>
      <vt:lpstr>GS1 Digital Link URIs in EPCIS 2.0</vt:lpstr>
      <vt:lpstr>GS1 Linked Data Example URLs</vt:lpstr>
      <vt:lpstr>OpenEPCIS – GS1 EPCIS Standard in Perfection</vt:lpstr>
      <vt:lpstr>Tech Stack - EPCIS 2.0 Repository</vt:lpstr>
      <vt:lpstr>Cloud Native - Quarkus</vt:lpstr>
      <vt:lpstr>Capture Sequence Diagram</vt:lpstr>
      <vt:lpstr>OpenEPCIS Toolbox</vt:lpstr>
      <vt:lpstr>EPCIS Event Structure</vt:lpstr>
      <vt:lpstr>Testdata Generator Documentation</vt:lpstr>
      <vt:lpstr>EPCIS RESTful API</vt:lpstr>
      <vt:lpstr>Online Training Resources</vt:lpstr>
      <vt:lpstr>GS1 EPCIS GitHub Resources</vt:lpstr>
      <vt:lpstr>Introduction to JSON Linked Data in EPCIS 2.0</vt:lpstr>
      <vt:lpstr>PowerPoint-Präsentation</vt:lpstr>
      <vt:lpstr>GS1 EPCIS Artefacts</vt:lpstr>
      <vt:lpstr>Extend EPCIS 2.0 Events using the GS1 Web Vocabulary</vt:lpstr>
      <vt:lpstr>GS1 Web Vocabulary</vt:lpstr>
      <vt:lpstr>Hot to create a User-Defined Custom EPCIS 2.0 Extension</vt:lpstr>
      <vt:lpstr>Required Steps for User-Defined Extensions</vt:lpstr>
      <vt:lpstr>Work on provided example use-cases</vt:lpstr>
      <vt:lpstr>Feedback and talk about next steps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EPCIS / CBV 2.0 Overview</dc:title>
  <dc:subject/>
  <dc:creator>Microsoft Office User</dc:creator>
  <cp:keywords/>
  <dc:description/>
  <cp:lastModifiedBy>Sven Böckelmann</cp:lastModifiedBy>
  <cp:revision>132</cp:revision>
  <dcterms:created xsi:type="dcterms:W3CDTF">2022-02-15T10:27:30Z</dcterms:created>
  <dcterms:modified xsi:type="dcterms:W3CDTF">2023-09-04T22:29:02Z</dcterms:modified>
  <cp:category/>
</cp:coreProperties>
</file>